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4"/>
  </p:sldMasterIdLst>
  <p:notesMasterIdLst>
    <p:notesMasterId r:id="rId21"/>
  </p:notesMasterIdLst>
  <p:handoutMasterIdLst>
    <p:handoutMasterId r:id="rId22"/>
  </p:handoutMasterIdLst>
  <p:sldIdLst>
    <p:sldId id="350" r:id="rId5"/>
    <p:sldId id="361" r:id="rId6"/>
    <p:sldId id="370" r:id="rId7"/>
    <p:sldId id="371" r:id="rId8"/>
    <p:sldId id="377" r:id="rId9"/>
    <p:sldId id="376" r:id="rId10"/>
    <p:sldId id="356" r:id="rId11"/>
    <p:sldId id="379" r:id="rId12"/>
    <p:sldId id="378" r:id="rId13"/>
    <p:sldId id="367" r:id="rId14"/>
    <p:sldId id="355" r:id="rId15"/>
    <p:sldId id="383" r:id="rId16"/>
    <p:sldId id="384" r:id="rId17"/>
    <p:sldId id="380" r:id="rId18"/>
    <p:sldId id="382" r:id="rId19"/>
    <p:sldId id="343"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95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9" autoAdjust="0"/>
    <p:restoredTop sz="95226" autoAdjust="0"/>
  </p:normalViewPr>
  <p:slideViewPr>
    <p:cSldViewPr snapToGrid="0">
      <p:cViewPr varScale="1">
        <p:scale>
          <a:sx n="114" d="100"/>
          <a:sy n="114" d="100"/>
        </p:scale>
        <p:origin x="240" y="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9/5/2022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35933C-E769-B4DC-5893-C4E8DA10AEB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22E415C-AB8D-3ADD-CC0D-1CED64B0EF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94ED474-90B3-B888-32DF-2A7007E370C4}"/>
              </a:ext>
            </a:extLst>
          </p:cNvPr>
          <p:cNvSpPr>
            <a:spLocks noGrp="1"/>
          </p:cNvSpPr>
          <p:nvPr>
            <p:ph type="dt" sz="half" idx="10"/>
          </p:nvPr>
        </p:nvSpPr>
        <p:spPr/>
        <p:txBody>
          <a:bodyPr/>
          <a:lstStyle/>
          <a:p>
            <a:fld id="{6FCA8E82-58CD-E045-8B98-B7A85B79B752}" type="datetime4">
              <a:rPr lang="en-US" smtClean="0"/>
              <a:pPr/>
              <a:t>September 5, 2022</a:t>
            </a:fld>
            <a:endParaRPr lang="en-US" dirty="0">
              <a:latin typeface="+mn-lt"/>
            </a:endParaRPr>
          </a:p>
        </p:txBody>
      </p:sp>
      <p:sp>
        <p:nvSpPr>
          <p:cNvPr id="5" name="Espaço Reservado para Rodapé 4">
            <a:extLst>
              <a:ext uri="{FF2B5EF4-FFF2-40B4-BE49-F238E27FC236}">
                <a16:creationId xmlns:a16="http://schemas.microsoft.com/office/drawing/2014/main" id="{7A79D40E-FEDF-239E-2725-45AC3AD44478}"/>
              </a:ext>
            </a:extLst>
          </p:cNvPr>
          <p:cNvSpPr>
            <a:spLocks noGrp="1"/>
          </p:cNvSpPr>
          <p:nvPr>
            <p:ph type="ftr" sz="quarter" idx="11"/>
          </p:nvPr>
        </p:nvSpPr>
        <p:spPr/>
        <p:txBody>
          <a:bodyPr/>
          <a:lstStyle/>
          <a:p>
            <a:r>
              <a:rPr lang="en-US"/>
              <a:t>Annual Review</a:t>
            </a:r>
            <a:endParaRPr lang="en-US" b="0" dirty="0"/>
          </a:p>
        </p:txBody>
      </p:sp>
      <p:sp>
        <p:nvSpPr>
          <p:cNvPr id="6" name="Espaço Reservado para Número de Slide 5">
            <a:extLst>
              <a:ext uri="{FF2B5EF4-FFF2-40B4-BE49-F238E27FC236}">
                <a16:creationId xmlns:a16="http://schemas.microsoft.com/office/drawing/2014/main" id="{6F815875-E854-70A4-0ABB-0EE1C17B22CB}"/>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829367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E76166-2C19-4ADC-E81C-021274F0208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72AF20D-AAFC-FA90-05E3-34B0E82588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3652082-3FE6-8210-64E2-2A755183190E}"/>
              </a:ext>
            </a:extLst>
          </p:cNvPr>
          <p:cNvSpPr>
            <a:spLocks noGrp="1"/>
          </p:cNvSpPr>
          <p:nvPr>
            <p:ph type="dt" sz="half" idx="10"/>
          </p:nvPr>
        </p:nvSpPr>
        <p:spPr/>
        <p:txBody>
          <a:bodyPr/>
          <a:lstStyle/>
          <a:p>
            <a:fld id="{6FCA8E82-58CD-E045-8B98-B7A85B79B752}" type="datetime4">
              <a:rPr lang="en-US" smtClean="0"/>
              <a:pPr/>
              <a:t>September 5, 2022</a:t>
            </a:fld>
            <a:endParaRPr lang="en-US" dirty="0">
              <a:latin typeface="+mn-lt"/>
            </a:endParaRPr>
          </a:p>
        </p:txBody>
      </p:sp>
      <p:sp>
        <p:nvSpPr>
          <p:cNvPr id="5" name="Espaço Reservado para Rodapé 4">
            <a:extLst>
              <a:ext uri="{FF2B5EF4-FFF2-40B4-BE49-F238E27FC236}">
                <a16:creationId xmlns:a16="http://schemas.microsoft.com/office/drawing/2014/main" id="{2E92F1C4-4CB3-19F1-6313-8AEDBABAE7AE}"/>
              </a:ext>
            </a:extLst>
          </p:cNvPr>
          <p:cNvSpPr>
            <a:spLocks noGrp="1"/>
          </p:cNvSpPr>
          <p:nvPr>
            <p:ph type="ftr" sz="quarter" idx="11"/>
          </p:nvPr>
        </p:nvSpPr>
        <p:spPr/>
        <p:txBody>
          <a:bodyPr/>
          <a:lstStyle/>
          <a:p>
            <a:r>
              <a:rPr lang="en-US"/>
              <a:t>Annual Review</a:t>
            </a:r>
            <a:endParaRPr lang="en-US" b="0" dirty="0"/>
          </a:p>
        </p:txBody>
      </p:sp>
      <p:sp>
        <p:nvSpPr>
          <p:cNvPr id="6" name="Espaço Reservado para Número de Slide 5">
            <a:extLst>
              <a:ext uri="{FF2B5EF4-FFF2-40B4-BE49-F238E27FC236}">
                <a16:creationId xmlns:a16="http://schemas.microsoft.com/office/drawing/2014/main" id="{3B95BF58-6E86-23BC-A160-FA97FCEA75A9}"/>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78488281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40AD15-2EBA-9C61-258E-52B4F3D95CC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CCB76EF-193F-032A-A62A-A38323B261A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19603FC-A10B-18B9-7F87-B98ADE9DE37D}"/>
              </a:ext>
            </a:extLst>
          </p:cNvPr>
          <p:cNvSpPr>
            <a:spLocks noGrp="1"/>
          </p:cNvSpPr>
          <p:nvPr>
            <p:ph type="dt" sz="half" idx="10"/>
          </p:nvPr>
        </p:nvSpPr>
        <p:spPr/>
        <p:txBody>
          <a:bodyPr/>
          <a:lstStyle/>
          <a:p>
            <a:fld id="{6FCA8E82-58CD-E045-8B98-B7A85B79B752}" type="datetime4">
              <a:rPr lang="en-US" smtClean="0"/>
              <a:pPr/>
              <a:t>September 5, 2022</a:t>
            </a:fld>
            <a:endParaRPr lang="en-US" dirty="0">
              <a:latin typeface="+mn-lt"/>
            </a:endParaRPr>
          </a:p>
        </p:txBody>
      </p:sp>
      <p:sp>
        <p:nvSpPr>
          <p:cNvPr id="5" name="Espaço Reservado para Rodapé 4">
            <a:extLst>
              <a:ext uri="{FF2B5EF4-FFF2-40B4-BE49-F238E27FC236}">
                <a16:creationId xmlns:a16="http://schemas.microsoft.com/office/drawing/2014/main" id="{6F061D7C-3B5E-3DAF-2A3A-023F8677BF51}"/>
              </a:ext>
            </a:extLst>
          </p:cNvPr>
          <p:cNvSpPr>
            <a:spLocks noGrp="1"/>
          </p:cNvSpPr>
          <p:nvPr>
            <p:ph type="ftr" sz="quarter" idx="11"/>
          </p:nvPr>
        </p:nvSpPr>
        <p:spPr/>
        <p:txBody>
          <a:bodyPr/>
          <a:lstStyle/>
          <a:p>
            <a:r>
              <a:rPr lang="en-US"/>
              <a:t>Annual Review</a:t>
            </a:r>
            <a:endParaRPr lang="en-US" b="0" dirty="0"/>
          </a:p>
        </p:txBody>
      </p:sp>
      <p:sp>
        <p:nvSpPr>
          <p:cNvPr id="6" name="Espaço Reservado para Número de Slide 5">
            <a:extLst>
              <a:ext uri="{FF2B5EF4-FFF2-40B4-BE49-F238E27FC236}">
                <a16:creationId xmlns:a16="http://schemas.microsoft.com/office/drawing/2014/main" id="{50AF4DFD-0869-DE6E-18FC-EAB041F48F2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2605849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Fira Sans Medium" panose="020B0603050000020004" pitchFamily="34" charset="0"/>
                <a:ea typeface="Fira Sans Medium" panose="020B06030500000200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548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dirty="0"/>
              <a:t>Click icon to add picture</a:t>
            </a:r>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Fira Sans Medium" panose="020B0603050000020004" pitchFamily="34" charset="0"/>
                <a:ea typeface="Fira Sans Medium" panose="020B06030500000200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September 5, 2022</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492035230"/>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dirty="0"/>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dirty="0"/>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dirty="0"/>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dirty="0"/>
              <a:t>Click icon to add picture</a:t>
            </a:r>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September 5, 2022</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3753001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9405393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dirty="0"/>
              <a:t>Click icon to add picture</a:t>
            </a:r>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508349601"/>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dirty="0"/>
              <a:t>Click icon to add table</a:t>
            </a:r>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September 5, 2022</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September 5, 2022</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September 5, 2022</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D40CCD-D3FB-6588-214E-52EB65AC8B8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1474D1D-A793-2CDA-7CB6-F109D1280D5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C7FDD99-6AF9-ED58-E38D-9AFA093C3D4C}"/>
              </a:ext>
            </a:extLst>
          </p:cNvPr>
          <p:cNvSpPr>
            <a:spLocks noGrp="1"/>
          </p:cNvSpPr>
          <p:nvPr>
            <p:ph type="dt" sz="half" idx="10"/>
          </p:nvPr>
        </p:nvSpPr>
        <p:spPr/>
        <p:txBody>
          <a:bodyPr/>
          <a:lstStyle/>
          <a:p>
            <a:fld id="{6FCA8E82-58CD-E045-8B98-B7A85B79B752}" type="datetime4">
              <a:rPr lang="en-US" smtClean="0"/>
              <a:pPr/>
              <a:t>September 5, 2022</a:t>
            </a:fld>
            <a:endParaRPr lang="en-US" dirty="0">
              <a:latin typeface="+mn-lt"/>
            </a:endParaRPr>
          </a:p>
        </p:txBody>
      </p:sp>
      <p:sp>
        <p:nvSpPr>
          <p:cNvPr id="5" name="Espaço Reservado para Rodapé 4">
            <a:extLst>
              <a:ext uri="{FF2B5EF4-FFF2-40B4-BE49-F238E27FC236}">
                <a16:creationId xmlns:a16="http://schemas.microsoft.com/office/drawing/2014/main" id="{1F92B39D-F120-31A1-E3E2-B888B47FBD1E}"/>
              </a:ext>
            </a:extLst>
          </p:cNvPr>
          <p:cNvSpPr>
            <a:spLocks noGrp="1"/>
          </p:cNvSpPr>
          <p:nvPr>
            <p:ph type="ftr" sz="quarter" idx="11"/>
          </p:nvPr>
        </p:nvSpPr>
        <p:spPr/>
        <p:txBody>
          <a:bodyPr/>
          <a:lstStyle/>
          <a:p>
            <a:r>
              <a:rPr lang="en-US"/>
              <a:t>Annual Review</a:t>
            </a:r>
            <a:endParaRPr lang="en-US" b="0" dirty="0"/>
          </a:p>
        </p:txBody>
      </p:sp>
      <p:sp>
        <p:nvSpPr>
          <p:cNvPr id="6" name="Espaço Reservado para Número de Slide 5">
            <a:extLst>
              <a:ext uri="{FF2B5EF4-FFF2-40B4-BE49-F238E27FC236}">
                <a16:creationId xmlns:a16="http://schemas.microsoft.com/office/drawing/2014/main" id="{D33AB802-5E9C-77AD-83C5-8B28DC722336}"/>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445813990"/>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September 5, 2022</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dirty="0"/>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A13CA-2837-E884-04FC-79CEEF03F4EF}"/>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0C6F680-D200-8ACC-774A-DDF6D5174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05B6A6C-CA39-DC19-C070-0095734E6C37}"/>
              </a:ext>
            </a:extLst>
          </p:cNvPr>
          <p:cNvSpPr>
            <a:spLocks noGrp="1"/>
          </p:cNvSpPr>
          <p:nvPr>
            <p:ph type="dt" sz="half" idx="10"/>
          </p:nvPr>
        </p:nvSpPr>
        <p:spPr/>
        <p:txBody>
          <a:bodyPr/>
          <a:lstStyle/>
          <a:p>
            <a:fld id="{6FCA8E82-58CD-E045-8B98-B7A85B79B752}" type="datetime4">
              <a:rPr lang="en-US" smtClean="0"/>
              <a:pPr/>
              <a:t>September 5, 2022</a:t>
            </a:fld>
            <a:endParaRPr lang="en-US" dirty="0">
              <a:latin typeface="+mn-lt"/>
            </a:endParaRPr>
          </a:p>
        </p:txBody>
      </p:sp>
      <p:sp>
        <p:nvSpPr>
          <p:cNvPr id="5" name="Espaço Reservado para Rodapé 4">
            <a:extLst>
              <a:ext uri="{FF2B5EF4-FFF2-40B4-BE49-F238E27FC236}">
                <a16:creationId xmlns:a16="http://schemas.microsoft.com/office/drawing/2014/main" id="{64677EF6-657E-6278-6B37-A2A2F7451CCB}"/>
              </a:ext>
            </a:extLst>
          </p:cNvPr>
          <p:cNvSpPr>
            <a:spLocks noGrp="1"/>
          </p:cNvSpPr>
          <p:nvPr>
            <p:ph type="ftr" sz="quarter" idx="11"/>
          </p:nvPr>
        </p:nvSpPr>
        <p:spPr/>
        <p:txBody>
          <a:bodyPr/>
          <a:lstStyle/>
          <a:p>
            <a:r>
              <a:rPr lang="en-US"/>
              <a:t>Annual Review</a:t>
            </a:r>
            <a:endParaRPr lang="en-US" b="0" dirty="0"/>
          </a:p>
        </p:txBody>
      </p:sp>
      <p:sp>
        <p:nvSpPr>
          <p:cNvPr id="6" name="Espaço Reservado para Número de Slide 5">
            <a:extLst>
              <a:ext uri="{FF2B5EF4-FFF2-40B4-BE49-F238E27FC236}">
                <a16:creationId xmlns:a16="http://schemas.microsoft.com/office/drawing/2014/main" id="{DC616483-1E26-0BE5-E752-8D53B5AE4DC4}"/>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39737905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DE040-9B3B-CE4A-609C-E3B9649F342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3B8C5F-F86C-93FA-F964-C529E235FB1F}"/>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4B28BC0-4AD4-6E9C-9C56-ADDAFC7E7A7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DD7FD52-4560-9D0B-2207-382539B49007}"/>
              </a:ext>
            </a:extLst>
          </p:cNvPr>
          <p:cNvSpPr>
            <a:spLocks noGrp="1"/>
          </p:cNvSpPr>
          <p:nvPr>
            <p:ph type="dt" sz="half" idx="10"/>
          </p:nvPr>
        </p:nvSpPr>
        <p:spPr/>
        <p:txBody>
          <a:bodyPr/>
          <a:lstStyle/>
          <a:p>
            <a:fld id="{6FCA8E82-58CD-E045-8B98-B7A85B79B752}" type="datetime4">
              <a:rPr lang="en-US" smtClean="0"/>
              <a:pPr/>
              <a:t>September 5, 2022</a:t>
            </a:fld>
            <a:endParaRPr lang="en-US" dirty="0">
              <a:latin typeface="+mn-lt"/>
            </a:endParaRPr>
          </a:p>
        </p:txBody>
      </p:sp>
      <p:sp>
        <p:nvSpPr>
          <p:cNvPr id="6" name="Espaço Reservado para Rodapé 5">
            <a:extLst>
              <a:ext uri="{FF2B5EF4-FFF2-40B4-BE49-F238E27FC236}">
                <a16:creationId xmlns:a16="http://schemas.microsoft.com/office/drawing/2014/main" id="{E769804F-8938-4203-57D2-18C528E7F674}"/>
              </a:ext>
            </a:extLst>
          </p:cNvPr>
          <p:cNvSpPr>
            <a:spLocks noGrp="1"/>
          </p:cNvSpPr>
          <p:nvPr>
            <p:ph type="ftr" sz="quarter" idx="11"/>
          </p:nvPr>
        </p:nvSpPr>
        <p:spPr/>
        <p:txBody>
          <a:bodyPr/>
          <a:lstStyle/>
          <a:p>
            <a:r>
              <a:rPr lang="en-US"/>
              <a:t>Annual Review</a:t>
            </a:r>
            <a:endParaRPr lang="en-US" b="0" dirty="0"/>
          </a:p>
        </p:txBody>
      </p:sp>
      <p:sp>
        <p:nvSpPr>
          <p:cNvPr id="7" name="Espaço Reservado para Número de Slide 6">
            <a:extLst>
              <a:ext uri="{FF2B5EF4-FFF2-40B4-BE49-F238E27FC236}">
                <a16:creationId xmlns:a16="http://schemas.microsoft.com/office/drawing/2014/main" id="{865C4F7C-29AC-2A45-4ABA-013B0865A3D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14950153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4160DD-562E-D1FC-A6EE-0DFB1B5FF1F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A566CAB-787B-FFAF-CF5C-89850872BC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4DED70C-A1EB-9C16-8A4D-C187931005B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412994D-E8A7-3377-2600-F1779E6B0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F8D8627-8154-DCAB-EBC4-8B0DBD80D2C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852D59F-165C-588D-9F2A-02CD556D85E8}"/>
              </a:ext>
            </a:extLst>
          </p:cNvPr>
          <p:cNvSpPr>
            <a:spLocks noGrp="1"/>
          </p:cNvSpPr>
          <p:nvPr>
            <p:ph type="dt" sz="half" idx="10"/>
          </p:nvPr>
        </p:nvSpPr>
        <p:spPr/>
        <p:txBody>
          <a:bodyPr/>
          <a:lstStyle/>
          <a:p>
            <a:fld id="{6FCA8E82-58CD-E045-8B98-B7A85B79B752}" type="datetime4">
              <a:rPr lang="en-US" smtClean="0"/>
              <a:pPr/>
              <a:t>September 5, 2022</a:t>
            </a:fld>
            <a:endParaRPr lang="en-US" dirty="0">
              <a:latin typeface="+mn-lt"/>
            </a:endParaRPr>
          </a:p>
        </p:txBody>
      </p:sp>
      <p:sp>
        <p:nvSpPr>
          <p:cNvPr id="8" name="Espaço Reservado para Rodapé 7">
            <a:extLst>
              <a:ext uri="{FF2B5EF4-FFF2-40B4-BE49-F238E27FC236}">
                <a16:creationId xmlns:a16="http://schemas.microsoft.com/office/drawing/2014/main" id="{E5F162A4-3C1D-D392-038B-2AE65B0C47D3}"/>
              </a:ext>
            </a:extLst>
          </p:cNvPr>
          <p:cNvSpPr>
            <a:spLocks noGrp="1"/>
          </p:cNvSpPr>
          <p:nvPr>
            <p:ph type="ftr" sz="quarter" idx="11"/>
          </p:nvPr>
        </p:nvSpPr>
        <p:spPr/>
        <p:txBody>
          <a:bodyPr/>
          <a:lstStyle/>
          <a:p>
            <a:r>
              <a:rPr lang="en-US"/>
              <a:t>Annual Review</a:t>
            </a:r>
            <a:endParaRPr lang="en-US" b="0" dirty="0"/>
          </a:p>
        </p:txBody>
      </p:sp>
      <p:sp>
        <p:nvSpPr>
          <p:cNvPr id="9" name="Espaço Reservado para Número de Slide 8">
            <a:extLst>
              <a:ext uri="{FF2B5EF4-FFF2-40B4-BE49-F238E27FC236}">
                <a16:creationId xmlns:a16="http://schemas.microsoft.com/office/drawing/2014/main" id="{ED0B32A4-BA1B-9601-5679-43B8B5D7012B}"/>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474714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147F5-6618-B767-AA1B-9A3F0540322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9D1149-6B3C-9EE9-25D6-3EFFA2E96855}"/>
              </a:ext>
            </a:extLst>
          </p:cNvPr>
          <p:cNvSpPr>
            <a:spLocks noGrp="1"/>
          </p:cNvSpPr>
          <p:nvPr>
            <p:ph type="dt" sz="half" idx="10"/>
          </p:nvPr>
        </p:nvSpPr>
        <p:spPr/>
        <p:txBody>
          <a:bodyPr/>
          <a:lstStyle/>
          <a:p>
            <a:fld id="{6FCA8E82-58CD-E045-8B98-B7A85B79B752}" type="datetime4">
              <a:rPr lang="en-US" smtClean="0"/>
              <a:pPr/>
              <a:t>September 5, 2022</a:t>
            </a:fld>
            <a:endParaRPr lang="en-US" dirty="0">
              <a:latin typeface="+mn-lt"/>
            </a:endParaRPr>
          </a:p>
        </p:txBody>
      </p:sp>
      <p:sp>
        <p:nvSpPr>
          <p:cNvPr id="4" name="Espaço Reservado para Rodapé 3">
            <a:extLst>
              <a:ext uri="{FF2B5EF4-FFF2-40B4-BE49-F238E27FC236}">
                <a16:creationId xmlns:a16="http://schemas.microsoft.com/office/drawing/2014/main" id="{A3711D06-E3F0-9830-B0C2-906ED3E89CCB}"/>
              </a:ext>
            </a:extLst>
          </p:cNvPr>
          <p:cNvSpPr>
            <a:spLocks noGrp="1"/>
          </p:cNvSpPr>
          <p:nvPr>
            <p:ph type="ftr" sz="quarter" idx="11"/>
          </p:nvPr>
        </p:nvSpPr>
        <p:spPr/>
        <p:txBody>
          <a:bodyPr/>
          <a:lstStyle/>
          <a:p>
            <a:r>
              <a:rPr lang="en-US"/>
              <a:t>Annual Review</a:t>
            </a:r>
            <a:endParaRPr lang="en-US" b="0" dirty="0"/>
          </a:p>
        </p:txBody>
      </p:sp>
      <p:sp>
        <p:nvSpPr>
          <p:cNvPr id="5" name="Espaço Reservado para Número de Slide 4">
            <a:extLst>
              <a:ext uri="{FF2B5EF4-FFF2-40B4-BE49-F238E27FC236}">
                <a16:creationId xmlns:a16="http://schemas.microsoft.com/office/drawing/2014/main" id="{5261E509-2395-30A1-FF6B-0E62528DAC7C}"/>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8845571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C798A56-B488-6470-1508-E9DE4593B699}"/>
              </a:ext>
            </a:extLst>
          </p:cNvPr>
          <p:cNvSpPr>
            <a:spLocks noGrp="1"/>
          </p:cNvSpPr>
          <p:nvPr>
            <p:ph type="dt" sz="half" idx="10"/>
          </p:nvPr>
        </p:nvSpPr>
        <p:spPr/>
        <p:txBody>
          <a:bodyPr/>
          <a:lstStyle/>
          <a:p>
            <a:fld id="{6FCA8E82-58CD-E045-8B98-B7A85B79B752}" type="datetime4">
              <a:rPr lang="en-US" smtClean="0"/>
              <a:pPr/>
              <a:t>September 5, 2022</a:t>
            </a:fld>
            <a:endParaRPr lang="en-US" dirty="0">
              <a:latin typeface="+mn-lt"/>
            </a:endParaRPr>
          </a:p>
        </p:txBody>
      </p:sp>
      <p:sp>
        <p:nvSpPr>
          <p:cNvPr id="3" name="Espaço Reservado para Rodapé 2">
            <a:extLst>
              <a:ext uri="{FF2B5EF4-FFF2-40B4-BE49-F238E27FC236}">
                <a16:creationId xmlns:a16="http://schemas.microsoft.com/office/drawing/2014/main" id="{DEA2D12E-3136-DAEB-6D9C-3970041440C6}"/>
              </a:ext>
            </a:extLst>
          </p:cNvPr>
          <p:cNvSpPr>
            <a:spLocks noGrp="1"/>
          </p:cNvSpPr>
          <p:nvPr>
            <p:ph type="ftr" sz="quarter" idx="11"/>
          </p:nvPr>
        </p:nvSpPr>
        <p:spPr/>
        <p:txBody>
          <a:bodyPr/>
          <a:lstStyle/>
          <a:p>
            <a:r>
              <a:rPr lang="en-US"/>
              <a:t>Annual Review</a:t>
            </a:r>
            <a:endParaRPr lang="en-US" b="0" dirty="0"/>
          </a:p>
        </p:txBody>
      </p:sp>
      <p:sp>
        <p:nvSpPr>
          <p:cNvPr id="4" name="Espaço Reservado para Número de Slide 3">
            <a:extLst>
              <a:ext uri="{FF2B5EF4-FFF2-40B4-BE49-F238E27FC236}">
                <a16:creationId xmlns:a16="http://schemas.microsoft.com/office/drawing/2014/main" id="{010F6F12-08FA-58F4-F8F0-FD17DBC15899}"/>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4035331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1DAF8-F4D7-05A9-FD45-FD59080D8A6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17A14F4-DE9E-B0D9-57C1-CDDE4F39E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48104D8-72CC-A51E-D21A-321B8A717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E623265-D6CE-0EB4-F3FB-1E5B003B5740}"/>
              </a:ext>
            </a:extLst>
          </p:cNvPr>
          <p:cNvSpPr>
            <a:spLocks noGrp="1"/>
          </p:cNvSpPr>
          <p:nvPr>
            <p:ph type="dt" sz="half" idx="10"/>
          </p:nvPr>
        </p:nvSpPr>
        <p:spPr/>
        <p:txBody>
          <a:bodyPr/>
          <a:lstStyle/>
          <a:p>
            <a:fld id="{6FCA8E82-58CD-E045-8B98-B7A85B79B752}" type="datetime4">
              <a:rPr lang="en-US" smtClean="0"/>
              <a:pPr/>
              <a:t>September 5, 2022</a:t>
            </a:fld>
            <a:endParaRPr lang="en-US" dirty="0">
              <a:latin typeface="+mn-lt"/>
            </a:endParaRPr>
          </a:p>
        </p:txBody>
      </p:sp>
      <p:sp>
        <p:nvSpPr>
          <p:cNvPr id="6" name="Espaço Reservado para Rodapé 5">
            <a:extLst>
              <a:ext uri="{FF2B5EF4-FFF2-40B4-BE49-F238E27FC236}">
                <a16:creationId xmlns:a16="http://schemas.microsoft.com/office/drawing/2014/main" id="{1297AB0D-3426-368A-8871-56F152934100}"/>
              </a:ext>
            </a:extLst>
          </p:cNvPr>
          <p:cNvSpPr>
            <a:spLocks noGrp="1"/>
          </p:cNvSpPr>
          <p:nvPr>
            <p:ph type="ftr" sz="quarter" idx="11"/>
          </p:nvPr>
        </p:nvSpPr>
        <p:spPr/>
        <p:txBody>
          <a:bodyPr/>
          <a:lstStyle/>
          <a:p>
            <a:r>
              <a:rPr lang="en-US"/>
              <a:t>Annual Review</a:t>
            </a:r>
            <a:endParaRPr lang="en-US" b="0" dirty="0"/>
          </a:p>
        </p:txBody>
      </p:sp>
      <p:sp>
        <p:nvSpPr>
          <p:cNvPr id="7" name="Espaço Reservado para Número de Slide 6">
            <a:extLst>
              <a:ext uri="{FF2B5EF4-FFF2-40B4-BE49-F238E27FC236}">
                <a16:creationId xmlns:a16="http://schemas.microsoft.com/office/drawing/2014/main" id="{EA2CA692-6ED2-2631-4355-954FBD9EEE8C}"/>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86881286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A287B-D586-F34F-897F-41E6E368376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E3793B1-F4BE-4367-708F-0F3BFB022B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8B3B9B4-C918-C032-E04A-607BC9DFC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45CB1F3-2D47-64E7-9439-7B890A59D767}"/>
              </a:ext>
            </a:extLst>
          </p:cNvPr>
          <p:cNvSpPr>
            <a:spLocks noGrp="1"/>
          </p:cNvSpPr>
          <p:nvPr>
            <p:ph type="dt" sz="half" idx="10"/>
          </p:nvPr>
        </p:nvSpPr>
        <p:spPr/>
        <p:txBody>
          <a:bodyPr/>
          <a:lstStyle/>
          <a:p>
            <a:fld id="{6FCA8E82-58CD-E045-8B98-B7A85B79B752}" type="datetime4">
              <a:rPr lang="en-US" smtClean="0"/>
              <a:pPr/>
              <a:t>September 5, 2022</a:t>
            </a:fld>
            <a:endParaRPr lang="en-US" dirty="0">
              <a:latin typeface="+mn-lt"/>
            </a:endParaRPr>
          </a:p>
        </p:txBody>
      </p:sp>
      <p:sp>
        <p:nvSpPr>
          <p:cNvPr id="6" name="Espaço Reservado para Rodapé 5">
            <a:extLst>
              <a:ext uri="{FF2B5EF4-FFF2-40B4-BE49-F238E27FC236}">
                <a16:creationId xmlns:a16="http://schemas.microsoft.com/office/drawing/2014/main" id="{CD1A26BA-CF0C-151C-66D7-5ADA1355C2F5}"/>
              </a:ext>
            </a:extLst>
          </p:cNvPr>
          <p:cNvSpPr>
            <a:spLocks noGrp="1"/>
          </p:cNvSpPr>
          <p:nvPr>
            <p:ph type="ftr" sz="quarter" idx="11"/>
          </p:nvPr>
        </p:nvSpPr>
        <p:spPr/>
        <p:txBody>
          <a:bodyPr/>
          <a:lstStyle/>
          <a:p>
            <a:r>
              <a:rPr lang="en-US"/>
              <a:t>Annual Review</a:t>
            </a:r>
            <a:endParaRPr lang="en-US" b="0" dirty="0"/>
          </a:p>
        </p:txBody>
      </p:sp>
      <p:sp>
        <p:nvSpPr>
          <p:cNvPr id="7" name="Espaço Reservado para Número de Slide 6">
            <a:extLst>
              <a:ext uri="{FF2B5EF4-FFF2-40B4-BE49-F238E27FC236}">
                <a16:creationId xmlns:a16="http://schemas.microsoft.com/office/drawing/2014/main" id="{6C437F75-6D77-C603-79DF-D2182F37FC50}"/>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41791550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9E2BB5B-C822-6964-DB5B-5ECA2E2FC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DCC15AF-C86C-8342-BF10-A85949680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22329BF-8F5A-8D33-313A-38BD80F41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A8E82-58CD-E045-8B98-B7A85B79B752}" type="datetime4">
              <a:rPr lang="en-US" smtClean="0"/>
              <a:pPr/>
              <a:t>September 5, 2022</a:t>
            </a:fld>
            <a:endParaRPr lang="en-US" dirty="0">
              <a:latin typeface="+mn-lt"/>
            </a:endParaRPr>
          </a:p>
        </p:txBody>
      </p:sp>
      <p:sp>
        <p:nvSpPr>
          <p:cNvPr id="5" name="Espaço Reservado para Rodapé 4">
            <a:extLst>
              <a:ext uri="{FF2B5EF4-FFF2-40B4-BE49-F238E27FC236}">
                <a16:creationId xmlns:a16="http://schemas.microsoft.com/office/drawing/2014/main" id="{6A00B396-3DA9-7024-0924-EDBB22F20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Annual Review</a:t>
            </a:r>
            <a:endParaRPr lang="en-US" b="0" dirty="0"/>
          </a:p>
        </p:txBody>
      </p:sp>
      <p:sp>
        <p:nvSpPr>
          <p:cNvPr id="6" name="Espaço Reservado para Número de Slide 5">
            <a:extLst>
              <a:ext uri="{FF2B5EF4-FFF2-40B4-BE49-F238E27FC236}">
                <a16:creationId xmlns:a16="http://schemas.microsoft.com/office/drawing/2014/main" id="{0C39ABC7-1990-B998-AC76-531492D4E2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12829214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1" r:id="rId13"/>
    <p:sldLayoutId id="2147483762" r:id="rId14"/>
    <p:sldLayoutId id="2147483765" r:id="rId15"/>
    <p:sldLayoutId id="2147483767" r:id="rId16"/>
    <p:sldLayoutId id="2147483684" r:id="rId17"/>
    <p:sldLayoutId id="2147483677" r:id="rId18"/>
    <p:sldLayoutId id="2147483685" r:id="rId19"/>
    <p:sldLayoutId id="2147483688" r:id="rId2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
          <p15:clr>
            <a:srgbClr val="547EBF"/>
          </p15:clr>
        </p15:guide>
        <p15:guide id="2"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ausit.org/in-touch-magazine/"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5462335" y="2748777"/>
            <a:ext cx="4809068" cy="1273202"/>
          </a:xfrm>
        </p:spPr>
        <p:txBody>
          <a:bodyPr vert="horz" lIns="91440" tIns="45720" rIns="91440" bIns="45720" rtlCol="0" anchor="t">
            <a:normAutofit/>
          </a:bodyPr>
          <a:lstStyle/>
          <a:p>
            <a:pPr algn="ctr"/>
            <a:r>
              <a:rPr lang="en-US" sz="4000" kern="1200" dirty="0">
                <a:solidFill>
                  <a:schemeClr val="tx1"/>
                </a:solidFill>
                <a:latin typeface="+mj-lt"/>
                <a:ea typeface="+mj-ea"/>
                <a:cs typeface="+mj-cs"/>
              </a:rPr>
              <a:t>Annual General Meeting Report</a:t>
            </a:r>
          </a:p>
        </p:txBody>
      </p:sp>
      <p:sp>
        <p:nvSpPr>
          <p:cNvPr id="10249" name="Rectangle 10248">
            <a:extLst>
              <a:ext uri="{FF2B5EF4-FFF2-40B4-BE49-F238E27FC236}">
                <a16:creationId xmlns:a16="http://schemas.microsoft.com/office/drawing/2014/main" id="{F618C080-A44E-4B0E-A4A2-E85574FEC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244" name="Picture 4" descr="logo">
            <a:extLst>
              <a:ext uri="{FF2B5EF4-FFF2-40B4-BE49-F238E27FC236}">
                <a16:creationId xmlns:a16="http://schemas.microsoft.com/office/drawing/2014/main" id="{FC88324C-08C2-4434-8B54-36DA1BCA9F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3240" y="486983"/>
            <a:ext cx="5269517" cy="166405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096000" y="3167270"/>
            <a:ext cx="5579532" cy="4136128"/>
          </a:xfrm>
        </p:spPr>
        <p:txBody>
          <a:bodyPr vert="horz" lIns="91440" tIns="45720" rIns="91440" bIns="45720" rtlCol="0" anchor="ctr">
            <a:normAutofit/>
          </a:bodyPr>
          <a:lstStyle/>
          <a:p>
            <a:pPr indent="-228600">
              <a:buFont typeface="Arial" panose="020B0604020202020204" pitchFamily="34" charset="0"/>
              <a:buChar char="•"/>
            </a:pPr>
            <a:r>
              <a:rPr lang="en-US" dirty="0">
                <a:solidFill>
                  <a:schemeClr val="tx1"/>
                </a:solidFill>
              </a:rPr>
              <a:t>Australian Institute of Interpreters and Translators</a:t>
            </a:r>
          </a:p>
          <a:p>
            <a:pPr indent="-228600">
              <a:buFont typeface="Arial" panose="020B0604020202020204" pitchFamily="34" charset="0"/>
              <a:buChar char="•"/>
            </a:pPr>
            <a:r>
              <a:rPr lang="en-US" dirty="0">
                <a:solidFill>
                  <a:schemeClr val="tx1"/>
                </a:solidFill>
              </a:rPr>
              <a:t>QLD Branch Committee</a:t>
            </a:r>
          </a:p>
          <a:p>
            <a:pPr indent="-228600">
              <a:buFont typeface="Arial" panose="020B0604020202020204" pitchFamily="34" charset="0"/>
              <a:buChar char="•"/>
            </a:pPr>
            <a:r>
              <a:rPr lang="en-US" dirty="0">
                <a:solidFill>
                  <a:schemeClr val="tx1"/>
                </a:solidFill>
              </a:rPr>
              <a:t>10 September 2022</a:t>
            </a:r>
          </a:p>
          <a:p>
            <a:pPr indent="-228600">
              <a:buFont typeface="Arial" panose="020B0604020202020204" pitchFamily="34" charset="0"/>
              <a:buChar char="•"/>
            </a:pPr>
            <a:endParaRPr lang="en-US" dirty="0">
              <a:solidFill>
                <a:schemeClr val="tx1"/>
              </a:solidFill>
            </a:endParaRPr>
          </a:p>
        </p:txBody>
      </p:sp>
      <p:pic>
        <p:nvPicPr>
          <p:cNvPr id="10242" name="Picture 2" descr="Text Box">
            <a:extLst>
              <a:ext uri="{FF2B5EF4-FFF2-40B4-BE49-F238E27FC236}">
                <a16:creationId xmlns:a16="http://schemas.microsoft.com/office/drawing/2014/main" id="{B6DE3395-8FB8-43E6-857E-9546F0E13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5840001"/>
            <a:ext cx="1876425"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p:txBody>
          <a:bodyPr anchor="t">
            <a:normAutofit/>
          </a:bodyPr>
          <a:lstStyle/>
          <a:p>
            <a:pPr>
              <a:spcAft>
                <a:spcPts val="600"/>
              </a:spcAft>
            </a:pPr>
            <a:fld id="{294A09A9-5501-47C1-A89A-A340965A2BE2}" type="slidenum">
              <a:rPr lang="en-US" smtClean="0"/>
              <a:pPr>
                <a:spcAft>
                  <a:spcPts val="600"/>
                </a:spcAft>
              </a:pPr>
              <a:t>10</a:t>
            </a:fld>
            <a:endParaRPr lang="en-US" dirty="0"/>
          </a:p>
        </p:txBody>
      </p:sp>
      <p:graphicFrame>
        <p:nvGraphicFramePr>
          <p:cNvPr id="9" name="Table 8">
            <a:extLst>
              <a:ext uri="{FF2B5EF4-FFF2-40B4-BE49-F238E27FC236}">
                <a16:creationId xmlns:a16="http://schemas.microsoft.com/office/drawing/2014/main" id="{73330F73-EDBD-4BEA-BBAC-24359058C006}"/>
              </a:ext>
            </a:extLst>
          </p:cNvPr>
          <p:cNvGraphicFramePr>
            <a:graphicFrameLocks noGrp="1"/>
          </p:cNvGraphicFramePr>
          <p:nvPr>
            <p:extLst>
              <p:ext uri="{D42A27DB-BD31-4B8C-83A1-F6EECF244321}">
                <p14:modId xmlns:p14="http://schemas.microsoft.com/office/powerpoint/2010/main" val="4276915167"/>
              </p:ext>
            </p:extLst>
          </p:nvPr>
        </p:nvGraphicFramePr>
        <p:xfrm>
          <a:off x="4426226" y="2095396"/>
          <a:ext cx="7543799" cy="3206335"/>
        </p:xfrm>
        <a:graphic>
          <a:graphicData uri="http://schemas.openxmlformats.org/drawingml/2006/table">
            <a:tbl>
              <a:tblPr firstRow="1" firstCol="1" bandRow="1">
                <a:tableStyleId>{5C22544A-7EE6-4342-B048-85BDC9FD1C3A}</a:tableStyleId>
              </a:tblPr>
              <a:tblGrid>
                <a:gridCol w="1470940">
                  <a:extLst>
                    <a:ext uri="{9D8B030D-6E8A-4147-A177-3AD203B41FA5}">
                      <a16:colId xmlns:a16="http://schemas.microsoft.com/office/drawing/2014/main" val="56788684"/>
                    </a:ext>
                  </a:extLst>
                </a:gridCol>
                <a:gridCol w="2415589">
                  <a:extLst>
                    <a:ext uri="{9D8B030D-6E8A-4147-A177-3AD203B41FA5}">
                      <a16:colId xmlns:a16="http://schemas.microsoft.com/office/drawing/2014/main" val="1889852791"/>
                    </a:ext>
                  </a:extLst>
                </a:gridCol>
                <a:gridCol w="1884276">
                  <a:extLst>
                    <a:ext uri="{9D8B030D-6E8A-4147-A177-3AD203B41FA5}">
                      <a16:colId xmlns:a16="http://schemas.microsoft.com/office/drawing/2014/main" val="2042733949"/>
                    </a:ext>
                  </a:extLst>
                </a:gridCol>
                <a:gridCol w="1772994">
                  <a:extLst>
                    <a:ext uri="{9D8B030D-6E8A-4147-A177-3AD203B41FA5}">
                      <a16:colId xmlns:a16="http://schemas.microsoft.com/office/drawing/2014/main" val="2704503335"/>
                    </a:ext>
                  </a:extLst>
                </a:gridCol>
              </a:tblGrid>
              <a:tr h="371059">
                <a:tc>
                  <a:txBody>
                    <a:bodyPr/>
                    <a:lstStyle/>
                    <a:p>
                      <a:pPr>
                        <a:lnSpc>
                          <a:spcPct val="107000"/>
                        </a:lnSpc>
                      </a:pPr>
                      <a:r>
                        <a:rPr lang="en-AU" sz="1600" dirty="0">
                          <a:solidFill>
                            <a:schemeClr val="tx1"/>
                          </a:solidFill>
                          <a:effectLst/>
                        </a:rPr>
                        <a:t>Month</a:t>
                      </a:r>
                      <a:endParaRPr lang="en-AU" sz="16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pPr>
                      <a:r>
                        <a:rPr lang="en-AU" sz="1600" kern="1200" dirty="0">
                          <a:solidFill>
                            <a:schemeClr val="dk1"/>
                          </a:solidFill>
                          <a:effectLst/>
                          <a:latin typeface="+mn-lt"/>
                          <a:ea typeface="+mn-ea"/>
                          <a:cs typeface="+mn-cs"/>
                        </a:rPr>
                        <a:t>Event</a:t>
                      </a:r>
                    </a:p>
                  </a:txBody>
                  <a:tcPr marL="68580" marR="68580" marT="0" marB="0"/>
                </a:tc>
                <a:tc>
                  <a:txBody>
                    <a:bodyPr/>
                    <a:lstStyle/>
                    <a:p>
                      <a:pPr>
                        <a:lnSpc>
                          <a:spcPct val="107000"/>
                        </a:lnSpc>
                      </a:pPr>
                      <a:r>
                        <a:rPr lang="en-AU" sz="1600" dirty="0">
                          <a:solidFill>
                            <a:schemeClr val="tx1"/>
                          </a:solidFill>
                          <a:effectLst/>
                        </a:rPr>
                        <a:t>Type</a:t>
                      </a:r>
                      <a:endParaRPr lang="en-AU" sz="16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pPr>
                      <a:r>
                        <a:rPr lang="en-AU" sz="1600" dirty="0">
                          <a:solidFill>
                            <a:schemeClr val="tx1"/>
                          </a:solidFill>
                          <a:effectLst/>
                        </a:rPr>
                        <a:t># Registrants</a:t>
                      </a:r>
                      <a:endParaRPr lang="en-AU" sz="1600" dirty="0">
                        <a:solidFill>
                          <a:schemeClr val="tx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11518495"/>
                  </a:ext>
                </a:extLst>
              </a:tr>
              <a:tr h="76161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600" dirty="0">
                          <a:solidFill>
                            <a:schemeClr val="tx1"/>
                          </a:solidFill>
                          <a:effectLst/>
                        </a:rPr>
                        <a:t>August 2022</a:t>
                      </a:r>
                      <a:endParaRPr lang="en-AU" sz="16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pPr>
                      <a:r>
                        <a:rPr lang="en-AU" sz="1600" kern="1200" dirty="0">
                          <a:solidFill>
                            <a:schemeClr val="dk1"/>
                          </a:solidFill>
                          <a:effectLst/>
                          <a:latin typeface="+mn-lt"/>
                          <a:ea typeface="+mn-ea"/>
                          <a:cs typeface="+mn-cs"/>
                        </a:rPr>
                        <a:t>The best translator is also an editor – workshop</a:t>
                      </a:r>
                    </a:p>
                    <a:p>
                      <a:pPr>
                        <a:lnSpc>
                          <a:spcPct val="107000"/>
                        </a:lnSpc>
                      </a:pPr>
                      <a:endParaRPr lang="en-AU" sz="1600" kern="1200" dirty="0">
                        <a:solidFill>
                          <a:schemeClr val="dk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600" kern="1200" dirty="0">
                          <a:solidFill>
                            <a:schemeClr val="dk1"/>
                          </a:solidFill>
                          <a:effectLst/>
                          <a:latin typeface="+mn-lt"/>
                          <a:ea typeface="+mn-ea"/>
                          <a:cs typeface="+mn-cs"/>
                        </a:rPr>
                        <a:t>Face to face</a:t>
                      </a:r>
                      <a:endParaRPr lang="en-AU" sz="16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pPr>
                      <a:r>
                        <a:rPr lang="en-AU" sz="1600" dirty="0">
                          <a:effectLst/>
                          <a:latin typeface="Calibri" panose="020F0502020204030204" pitchFamily="34" charset="0"/>
                          <a:ea typeface="Calibri" panose="020F0502020204030204" pitchFamily="34" charset="0"/>
                        </a:rPr>
                        <a:t>18</a:t>
                      </a:r>
                    </a:p>
                  </a:txBody>
                  <a:tcPr marL="68580" marR="68580" marT="0" marB="0"/>
                </a:tc>
                <a:extLst>
                  <a:ext uri="{0D108BD9-81ED-4DB2-BD59-A6C34878D82A}">
                    <a16:rowId xmlns:a16="http://schemas.microsoft.com/office/drawing/2014/main" val="1466578493"/>
                  </a:ext>
                </a:extLst>
              </a:tr>
              <a:tr h="103968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600" dirty="0">
                          <a:solidFill>
                            <a:schemeClr val="tx1"/>
                          </a:solidFill>
                          <a:effectLst/>
                        </a:rPr>
                        <a:t>May 2022</a:t>
                      </a:r>
                      <a:endParaRPr lang="en-AU" sz="1600" dirty="0">
                        <a:solidFill>
                          <a:schemeClr val="tx1"/>
                        </a:solidFill>
                        <a:effectLst/>
                        <a:latin typeface="Calibri" panose="020F0502020204030204" pitchFamily="34" charset="0"/>
                        <a:ea typeface="Calibri" panose="020F0502020204030204" pitchFamily="34" charset="0"/>
                      </a:endParaRPr>
                    </a:p>
                    <a:p>
                      <a:pPr>
                        <a:lnSpc>
                          <a:spcPct val="107000"/>
                        </a:lnSpc>
                      </a:pPr>
                      <a:endParaRPr lang="en-AU" sz="16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600" kern="1200" dirty="0">
                          <a:solidFill>
                            <a:schemeClr val="dk1"/>
                          </a:solidFill>
                          <a:effectLst/>
                          <a:latin typeface="+mn-lt"/>
                          <a:ea typeface="+mn-ea"/>
                          <a:cs typeface="+mn-cs"/>
                        </a:rPr>
                        <a:t>ETHICS FOR TRANSLATORS</a:t>
                      </a:r>
                      <a:br>
                        <a:rPr lang="en-AU" sz="1600" kern="1200" dirty="0">
                          <a:solidFill>
                            <a:schemeClr val="dk1"/>
                          </a:solidFill>
                          <a:effectLst/>
                          <a:latin typeface="+mn-lt"/>
                          <a:ea typeface="+mn-ea"/>
                          <a:cs typeface="+mn-cs"/>
                        </a:rPr>
                      </a:br>
                      <a:r>
                        <a:rPr lang="en-AU" sz="1600" kern="1200" dirty="0">
                          <a:solidFill>
                            <a:schemeClr val="dk1"/>
                          </a:solidFill>
                          <a:effectLst/>
                          <a:latin typeface="+mn-lt"/>
                          <a:ea typeface="+mn-ea"/>
                          <a:cs typeface="+mn-cs"/>
                        </a:rPr>
                        <a:t>Translation of official documents:</a:t>
                      </a:r>
                      <a:br>
                        <a:rPr lang="en-AU" sz="1600" kern="1200" dirty="0">
                          <a:solidFill>
                            <a:schemeClr val="dk1"/>
                          </a:solidFill>
                          <a:effectLst/>
                          <a:latin typeface="+mn-lt"/>
                          <a:ea typeface="+mn-ea"/>
                          <a:cs typeface="+mn-cs"/>
                        </a:rPr>
                      </a:br>
                      <a:r>
                        <a:rPr lang="en-AU" sz="1600" kern="1200" dirty="0">
                          <a:solidFill>
                            <a:schemeClr val="dk1"/>
                          </a:solidFill>
                          <a:effectLst/>
                          <a:latin typeface="+mn-lt"/>
                          <a:ea typeface="+mn-ea"/>
                          <a:cs typeface="+mn-cs"/>
                        </a:rPr>
                        <a:t>presentations and discussions on ethical issues</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600" dirty="0">
                          <a:effectLst/>
                        </a:rPr>
                        <a:t>National Webinar</a:t>
                      </a:r>
                      <a:endParaRPr lang="en-AU" sz="1600" dirty="0">
                        <a:effectLst/>
                        <a:latin typeface="Calibri" panose="020F0502020204030204" pitchFamily="34" charset="0"/>
                        <a:ea typeface="Calibri" panose="020F0502020204030204" pitchFamily="34" charset="0"/>
                      </a:endParaRPr>
                    </a:p>
                    <a:p>
                      <a:pPr>
                        <a:lnSpc>
                          <a:spcPct val="107000"/>
                        </a:lnSpc>
                      </a:pPr>
                      <a:endParaRPr lang="en-AU" sz="16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pPr>
                      <a:r>
                        <a:rPr lang="en-AU" sz="1600" dirty="0">
                          <a:effectLst/>
                          <a:latin typeface="Calibri" panose="020F0502020204030204" pitchFamily="34" charset="0"/>
                          <a:ea typeface="Calibri" panose="020F0502020204030204" pitchFamily="34" charset="0"/>
                        </a:rPr>
                        <a:t>17 face to face</a:t>
                      </a:r>
                    </a:p>
                    <a:p>
                      <a:pPr>
                        <a:lnSpc>
                          <a:spcPct val="107000"/>
                        </a:lnSpc>
                      </a:pPr>
                      <a:r>
                        <a:rPr lang="en-AU" sz="1600" dirty="0">
                          <a:effectLst/>
                          <a:latin typeface="Calibri" panose="020F0502020204030204" pitchFamily="34" charset="0"/>
                          <a:ea typeface="Calibri" panose="020F0502020204030204" pitchFamily="34" charset="0"/>
                        </a:rPr>
                        <a:t>235 online</a:t>
                      </a:r>
                    </a:p>
                  </a:txBody>
                  <a:tcPr marL="68580" marR="68580" marT="0" marB="0"/>
                </a:tc>
                <a:extLst>
                  <a:ext uri="{0D108BD9-81ED-4DB2-BD59-A6C34878D82A}">
                    <a16:rowId xmlns:a16="http://schemas.microsoft.com/office/drawing/2014/main" val="729025524"/>
                  </a:ext>
                </a:extLst>
              </a:tr>
              <a:tr h="410267">
                <a:tc>
                  <a:txBody>
                    <a:bodyPr/>
                    <a:lstStyle/>
                    <a:p>
                      <a:pPr>
                        <a:lnSpc>
                          <a:spcPct val="107000"/>
                        </a:lnSpc>
                      </a:pPr>
                      <a:r>
                        <a:rPr lang="en-AU" sz="1600" dirty="0">
                          <a:solidFill>
                            <a:schemeClr val="tx1"/>
                          </a:solidFill>
                          <a:effectLst/>
                        </a:rPr>
                        <a:t>February 2022</a:t>
                      </a:r>
                      <a:endParaRPr lang="en-AU" sz="160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pPr>
                      <a:r>
                        <a:rPr lang="en-AU" sz="1600" kern="1200" dirty="0">
                          <a:solidFill>
                            <a:schemeClr val="dk1"/>
                          </a:solidFill>
                          <a:effectLst/>
                          <a:latin typeface="+mn-lt"/>
                          <a:ea typeface="+mn-ea"/>
                          <a:cs typeface="+mn-cs"/>
                        </a:rPr>
                        <a:t>Networking coffee at the Botanical Gardens</a:t>
                      </a:r>
                    </a:p>
                  </a:txBody>
                  <a:tcPr marL="68580" marR="68580" marT="0" marB="0"/>
                </a:tc>
                <a:tc>
                  <a:txBody>
                    <a:bodyPr/>
                    <a:lstStyle/>
                    <a:p>
                      <a:pPr>
                        <a:lnSpc>
                          <a:spcPct val="107000"/>
                        </a:lnSpc>
                      </a:pPr>
                      <a:r>
                        <a:rPr lang="en-AU" sz="1600" dirty="0">
                          <a:effectLst/>
                        </a:rPr>
                        <a:t>Face to face</a:t>
                      </a:r>
                      <a:endParaRPr lang="en-AU" sz="1600" dirty="0">
                        <a:effectLst/>
                        <a:latin typeface="Calibri" panose="020F0502020204030204" pitchFamily="34" charset="0"/>
                        <a:ea typeface="Calibri" panose="020F0502020204030204" pitchFamily="34" charset="0"/>
                      </a:endParaRPr>
                    </a:p>
                  </a:txBody>
                  <a:tcPr marL="68580" marR="68580" marT="0" marB="0"/>
                </a:tc>
                <a:tc>
                  <a:txBody>
                    <a:bodyPr/>
                    <a:lstStyle/>
                    <a:p>
                      <a:pPr>
                        <a:lnSpc>
                          <a:spcPct val="107000"/>
                        </a:lnSpc>
                      </a:pPr>
                      <a:r>
                        <a:rPr lang="en-AU" sz="1600" dirty="0">
                          <a:effectLst/>
                          <a:latin typeface="Calibri" panose="020F0502020204030204" pitchFamily="34" charset="0"/>
                          <a:ea typeface="Calibri" panose="020F0502020204030204" pitchFamily="34" charset="0"/>
                        </a:rPr>
                        <a:t>35</a:t>
                      </a:r>
                    </a:p>
                  </a:txBody>
                  <a:tcPr marL="68580" marR="68580" marT="0" marB="0"/>
                </a:tc>
                <a:extLst>
                  <a:ext uri="{0D108BD9-81ED-4DB2-BD59-A6C34878D82A}">
                    <a16:rowId xmlns:a16="http://schemas.microsoft.com/office/drawing/2014/main" val="3326193123"/>
                  </a:ext>
                </a:extLst>
              </a:tr>
            </a:tbl>
          </a:graphicData>
        </a:graphic>
      </p:graphicFrame>
      <p:sp>
        <p:nvSpPr>
          <p:cNvPr id="8" name="CaixaDeTexto 7">
            <a:extLst>
              <a:ext uri="{FF2B5EF4-FFF2-40B4-BE49-F238E27FC236}">
                <a16:creationId xmlns:a16="http://schemas.microsoft.com/office/drawing/2014/main" id="{77BD47C6-0433-99DF-041A-3B86215152E6}"/>
              </a:ext>
            </a:extLst>
          </p:cNvPr>
          <p:cNvSpPr txBox="1"/>
          <p:nvPr/>
        </p:nvSpPr>
        <p:spPr>
          <a:xfrm>
            <a:off x="828261" y="531772"/>
            <a:ext cx="7680207" cy="707886"/>
          </a:xfrm>
          <a:prstGeom prst="rect">
            <a:avLst/>
          </a:prstGeom>
          <a:noFill/>
        </p:spPr>
        <p:txBody>
          <a:bodyPr wrap="square">
            <a:spAutoFit/>
          </a:bodyPr>
          <a:lstStyle/>
          <a:p>
            <a:r>
              <a:rPr lang="en-AU" sz="4000" b="1" spc="100" dirty="0">
                <a:latin typeface="+mj-lt"/>
                <a:cs typeface="+mj-cs"/>
              </a:rPr>
              <a:t>Professional Development: </a:t>
            </a:r>
            <a:endParaRPr lang="pt-BR" sz="4000" b="1" spc="100" dirty="0">
              <a:latin typeface="+mj-lt"/>
              <a:cs typeface="+mj-cs"/>
            </a:endParaRPr>
          </a:p>
        </p:txBody>
      </p:sp>
      <p:pic>
        <p:nvPicPr>
          <p:cNvPr id="3" name="Imagem 2">
            <a:extLst>
              <a:ext uri="{FF2B5EF4-FFF2-40B4-BE49-F238E27FC236}">
                <a16:creationId xmlns:a16="http://schemas.microsoft.com/office/drawing/2014/main" id="{12ECBE6E-ED95-347F-3582-E91B1420D8A9}"/>
              </a:ext>
            </a:extLst>
          </p:cNvPr>
          <p:cNvPicPr>
            <a:picLocks noChangeAspect="1"/>
          </p:cNvPicPr>
          <p:nvPr/>
        </p:nvPicPr>
        <p:blipFill>
          <a:blip r:embed="rId2"/>
          <a:stretch>
            <a:fillRect/>
          </a:stretch>
        </p:blipFill>
        <p:spPr>
          <a:xfrm>
            <a:off x="991893" y="2095396"/>
            <a:ext cx="1598294" cy="1965816"/>
          </a:xfrm>
          <a:prstGeom prst="rect">
            <a:avLst/>
          </a:prstGeom>
        </p:spPr>
      </p:pic>
      <p:sp>
        <p:nvSpPr>
          <p:cNvPr id="5" name="CaixaDeTexto 4">
            <a:extLst>
              <a:ext uri="{FF2B5EF4-FFF2-40B4-BE49-F238E27FC236}">
                <a16:creationId xmlns:a16="http://schemas.microsoft.com/office/drawing/2014/main" id="{E1F94D12-3193-3CE5-7C82-40496C714CAD}"/>
              </a:ext>
            </a:extLst>
          </p:cNvPr>
          <p:cNvSpPr txBox="1"/>
          <p:nvPr/>
        </p:nvSpPr>
        <p:spPr>
          <a:xfrm>
            <a:off x="848972" y="4061212"/>
            <a:ext cx="2361214" cy="584775"/>
          </a:xfrm>
          <a:prstGeom prst="rect">
            <a:avLst/>
          </a:prstGeom>
          <a:noFill/>
        </p:spPr>
        <p:txBody>
          <a:bodyPr wrap="square" rtlCol="0">
            <a:spAutoFit/>
          </a:bodyPr>
          <a:lstStyle/>
          <a:p>
            <a:r>
              <a:rPr lang="en-AU" sz="1600" dirty="0"/>
              <a:t>Presenter </a:t>
            </a:r>
          </a:p>
          <a:p>
            <a:r>
              <a:rPr lang="en-AU" sz="1600" dirty="0" err="1"/>
              <a:t>Glenine</a:t>
            </a:r>
            <a:r>
              <a:rPr lang="en-AU" sz="1600" dirty="0"/>
              <a:t> Hamlyn </a:t>
            </a:r>
            <a:endParaRPr lang="pt-BR" sz="1600" dirty="0"/>
          </a:p>
        </p:txBody>
      </p:sp>
      <p:pic>
        <p:nvPicPr>
          <p:cNvPr id="4" name="Imagem 3">
            <a:extLst>
              <a:ext uri="{FF2B5EF4-FFF2-40B4-BE49-F238E27FC236}">
                <a16:creationId xmlns:a16="http://schemas.microsoft.com/office/drawing/2014/main" id="{A4310C1F-A7F7-B07F-8CA0-A869DF97F886}"/>
              </a:ext>
            </a:extLst>
          </p:cNvPr>
          <p:cNvPicPr>
            <a:picLocks noChangeAspect="1"/>
          </p:cNvPicPr>
          <p:nvPr/>
        </p:nvPicPr>
        <p:blipFill>
          <a:blip r:embed="rId3"/>
          <a:stretch>
            <a:fillRect/>
          </a:stretch>
        </p:blipFill>
        <p:spPr>
          <a:xfrm>
            <a:off x="2434376" y="4115082"/>
            <a:ext cx="1784438" cy="2043458"/>
          </a:xfrm>
          <a:prstGeom prst="rect">
            <a:avLst/>
          </a:prstGeom>
        </p:spPr>
      </p:pic>
      <p:sp>
        <p:nvSpPr>
          <p:cNvPr id="10" name="CaixaDeTexto 9">
            <a:extLst>
              <a:ext uri="{FF2B5EF4-FFF2-40B4-BE49-F238E27FC236}">
                <a16:creationId xmlns:a16="http://schemas.microsoft.com/office/drawing/2014/main" id="{8D0D7EDB-895F-A3C7-B72D-3484516757C6}"/>
              </a:ext>
            </a:extLst>
          </p:cNvPr>
          <p:cNvSpPr txBox="1"/>
          <p:nvPr/>
        </p:nvSpPr>
        <p:spPr>
          <a:xfrm>
            <a:off x="2374135" y="6111389"/>
            <a:ext cx="1192696" cy="584775"/>
          </a:xfrm>
          <a:prstGeom prst="rect">
            <a:avLst/>
          </a:prstGeom>
          <a:noFill/>
        </p:spPr>
        <p:txBody>
          <a:bodyPr wrap="square" rtlCol="0">
            <a:spAutoFit/>
          </a:bodyPr>
          <a:lstStyle/>
          <a:p>
            <a:r>
              <a:rPr lang="en-AU" sz="1600" dirty="0"/>
              <a:t>Presenter Dave Deck</a:t>
            </a:r>
            <a:endParaRPr lang="pt-BR" sz="1600" dirty="0"/>
          </a:p>
        </p:txBody>
      </p:sp>
    </p:spTree>
    <p:extLst>
      <p:ext uri="{BB962C8B-B14F-4D97-AF65-F5344CB8AC3E}">
        <p14:creationId xmlns:p14="http://schemas.microsoft.com/office/powerpoint/2010/main" val="60047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C30E6F-F644-46A8-81E5-BE1172C442AB}"/>
              </a:ext>
            </a:extLst>
          </p:cNvPr>
          <p:cNvSpPr txBox="1"/>
          <p:nvPr/>
        </p:nvSpPr>
        <p:spPr>
          <a:xfrm>
            <a:off x="649357" y="166396"/>
            <a:ext cx="11161643" cy="646331"/>
          </a:xfrm>
          <a:prstGeom prst="rect">
            <a:avLst/>
          </a:prstGeom>
          <a:noFill/>
        </p:spPr>
        <p:txBody>
          <a:bodyPr wrap="square">
            <a:spAutoFit/>
          </a:bodyPr>
          <a:lstStyle/>
          <a:p>
            <a:pPr>
              <a:lnSpc>
                <a:spcPct val="90000"/>
              </a:lnSpc>
              <a:spcBef>
                <a:spcPct val="0"/>
              </a:spcBef>
            </a:pPr>
            <a:r>
              <a:rPr lang="en-AU" sz="4000" b="1" spc="100" dirty="0">
                <a:solidFill>
                  <a:schemeClr val="bg1"/>
                </a:solidFill>
                <a:latin typeface="+mj-lt"/>
                <a:ea typeface="Fira Sans Medium" panose="020B0603050000020004" pitchFamily="34" charset="0"/>
                <a:cs typeface="+mj-cs"/>
              </a:rPr>
              <a:t>Professional Development: What Our Members Say</a:t>
            </a:r>
          </a:p>
        </p:txBody>
      </p:sp>
      <p:sp>
        <p:nvSpPr>
          <p:cNvPr id="7" name="Speech Bubble: Oval 6">
            <a:extLst>
              <a:ext uri="{FF2B5EF4-FFF2-40B4-BE49-F238E27FC236}">
                <a16:creationId xmlns:a16="http://schemas.microsoft.com/office/drawing/2014/main" id="{5034CB28-4CAA-4FFA-93D5-99783209C7A8}"/>
              </a:ext>
            </a:extLst>
          </p:cNvPr>
          <p:cNvSpPr/>
          <p:nvPr/>
        </p:nvSpPr>
        <p:spPr>
          <a:xfrm>
            <a:off x="1332723" y="1981200"/>
            <a:ext cx="3023118" cy="1586204"/>
          </a:xfrm>
          <a:prstGeom prst="wedgeEllipseCallout">
            <a:avLst>
              <a:gd name="adj1" fmla="val 25155"/>
              <a:gd name="adj2" fmla="val 73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effectLst/>
                <a:latin typeface="Calibri" panose="020F0502020204030204" pitchFamily="34" charset="0"/>
                <a:ea typeface="Calibri" panose="020F0502020204030204" pitchFamily="34" charset="0"/>
              </a:rPr>
              <a:t>An interesting look at the current developments in the industry.</a:t>
            </a:r>
            <a:endParaRPr lang="en-AU" b="1" dirty="0"/>
          </a:p>
        </p:txBody>
      </p:sp>
      <p:sp>
        <p:nvSpPr>
          <p:cNvPr id="8" name="Speech Bubble: Oval 7">
            <a:extLst>
              <a:ext uri="{FF2B5EF4-FFF2-40B4-BE49-F238E27FC236}">
                <a16:creationId xmlns:a16="http://schemas.microsoft.com/office/drawing/2014/main" id="{80737699-022E-4A1A-8D0A-5F1CE1F153DF}"/>
              </a:ext>
            </a:extLst>
          </p:cNvPr>
          <p:cNvSpPr/>
          <p:nvPr/>
        </p:nvSpPr>
        <p:spPr>
          <a:xfrm>
            <a:off x="4813043" y="1188098"/>
            <a:ext cx="3556516" cy="2240902"/>
          </a:xfrm>
          <a:prstGeom prst="wedgeEllipseCallout">
            <a:avLst>
              <a:gd name="adj1" fmla="val -31018"/>
              <a:gd name="adj2" fmla="val 87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effectLst/>
                <a:latin typeface="Calibri" panose="020F0502020204030204" pitchFamily="34" charset="0"/>
                <a:ea typeface="Calibri" panose="020F0502020204030204" pitchFamily="34" charset="0"/>
              </a:rPr>
              <a:t>As a student AUSIT member, this has been a really practical and helpful seminar on the business aspects of being a translator. </a:t>
            </a:r>
            <a:endParaRPr lang="en-AU" b="1" dirty="0"/>
          </a:p>
        </p:txBody>
      </p:sp>
      <p:sp>
        <p:nvSpPr>
          <p:cNvPr id="9" name="Speech Bubble: Rectangle 8">
            <a:extLst>
              <a:ext uri="{FF2B5EF4-FFF2-40B4-BE49-F238E27FC236}">
                <a16:creationId xmlns:a16="http://schemas.microsoft.com/office/drawing/2014/main" id="{BDACF0AB-1290-4E97-BF87-94DD16860887}"/>
              </a:ext>
            </a:extLst>
          </p:cNvPr>
          <p:cNvSpPr/>
          <p:nvPr/>
        </p:nvSpPr>
        <p:spPr>
          <a:xfrm>
            <a:off x="8591162" y="2648339"/>
            <a:ext cx="2268116" cy="1494453"/>
          </a:xfrm>
          <a:prstGeom prst="wedgeRectCallout">
            <a:avLst>
              <a:gd name="adj1" fmla="val -18805"/>
              <a:gd name="adj2" fmla="val 77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effectLst/>
                <a:latin typeface="Calibri" panose="020F0502020204030204" pitchFamily="34" charset="0"/>
                <a:ea typeface="Calibri" panose="020F0502020204030204" pitchFamily="34" charset="0"/>
              </a:rPr>
              <a:t>I have a big action list now, thanks for your help.</a:t>
            </a:r>
            <a:endParaRPr lang="en-AU" sz="1800" b="1" dirty="0">
              <a:effectLst/>
              <a:latin typeface="Calibri" panose="020F0502020204030204" pitchFamily="34" charset="0"/>
              <a:ea typeface="Calibri" panose="020F0502020204030204" pitchFamily="34" charset="0"/>
            </a:endParaRPr>
          </a:p>
        </p:txBody>
      </p:sp>
      <p:sp>
        <p:nvSpPr>
          <p:cNvPr id="10" name="Speech Bubble: Rectangle 9">
            <a:extLst>
              <a:ext uri="{FF2B5EF4-FFF2-40B4-BE49-F238E27FC236}">
                <a16:creationId xmlns:a16="http://schemas.microsoft.com/office/drawing/2014/main" id="{397A54B4-D3ED-4011-AA41-994FFF06310C}"/>
              </a:ext>
            </a:extLst>
          </p:cNvPr>
          <p:cNvSpPr/>
          <p:nvPr/>
        </p:nvSpPr>
        <p:spPr>
          <a:xfrm>
            <a:off x="1054359" y="4368283"/>
            <a:ext cx="2869941" cy="1276738"/>
          </a:xfrm>
          <a:prstGeom prst="wedgeRectCallout">
            <a:avLst>
              <a:gd name="adj1" fmla="val 69642"/>
              <a:gd name="adj2" fmla="val -858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effectLst/>
                <a:latin typeface="Calibri" panose="020F0502020204030204" pitchFamily="34" charset="0"/>
                <a:ea typeface="Calibri" panose="020F0502020204030204" pitchFamily="34" charset="0"/>
              </a:rPr>
              <a:t>Very informative, especially for a beginner such as myself.</a:t>
            </a:r>
            <a:endParaRPr lang="en-AU" sz="1800" b="1" dirty="0">
              <a:effectLst/>
              <a:latin typeface="Calibri" panose="020F0502020204030204" pitchFamily="34" charset="0"/>
              <a:ea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1BD6A113-0F92-46FA-9BA3-0156ED36DCA4}"/>
              </a:ext>
            </a:extLst>
          </p:cNvPr>
          <p:cNvSpPr/>
          <p:nvPr/>
        </p:nvSpPr>
        <p:spPr>
          <a:xfrm>
            <a:off x="4702628" y="4749281"/>
            <a:ext cx="2086947" cy="1390262"/>
          </a:xfrm>
          <a:prstGeom prst="wedgeRoundRectCallout">
            <a:avLst>
              <a:gd name="adj1" fmla="val -23068"/>
              <a:gd name="adj2" fmla="val 752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effectLst/>
                <a:latin typeface="Calibri" panose="020F0502020204030204" pitchFamily="34" charset="0"/>
                <a:ea typeface="Calibri" panose="020F0502020204030204" pitchFamily="34" charset="0"/>
              </a:rPr>
              <a:t>Great, well-presented &amp; informative, thought-provoking session. </a:t>
            </a:r>
            <a:endParaRPr lang="en-AU" b="1" dirty="0"/>
          </a:p>
        </p:txBody>
      </p:sp>
      <p:sp>
        <p:nvSpPr>
          <p:cNvPr id="12" name="Speech Bubble: Rectangle with Corners Rounded 11">
            <a:extLst>
              <a:ext uri="{FF2B5EF4-FFF2-40B4-BE49-F238E27FC236}">
                <a16:creationId xmlns:a16="http://schemas.microsoft.com/office/drawing/2014/main" id="{BEF703DD-7D42-4A40-A8BB-0886BB363E63}"/>
              </a:ext>
            </a:extLst>
          </p:cNvPr>
          <p:cNvSpPr/>
          <p:nvPr/>
        </p:nvSpPr>
        <p:spPr>
          <a:xfrm>
            <a:off x="7280210" y="4758612"/>
            <a:ext cx="3683259" cy="1390262"/>
          </a:xfrm>
          <a:prstGeom prst="wedgeRoundRectCallout">
            <a:avLst>
              <a:gd name="adj1" fmla="val -36481"/>
              <a:gd name="adj2" fmla="val -1032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effectLst/>
                <a:latin typeface="Calibri" panose="020F0502020204030204" pitchFamily="34" charset="0"/>
                <a:ea typeface="Calibri" panose="020F0502020204030204" pitchFamily="34" charset="0"/>
              </a:rPr>
              <a:t>I like these online seminars. Especially if you do not live in that particular state, but can attend something that interests you</a:t>
            </a:r>
            <a:endParaRPr lang="en-AU" sz="1800" b="1" dirty="0">
              <a:effectLst/>
              <a:latin typeface="Calibri" panose="020F0502020204030204" pitchFamily="34" charset="0"/>
              <a:ea typeface="Calibri" panose="020F0502020204030204" pitchFamily="34" charset="0"/>
            </a:endParaRPr>
          </a:p>
          <a:p>
            <a:pPr algn="ctr"/>
            <a:r>
              <a:rPr lang="en-US" sz="1800" b="1" dirty="0">
                <a:effectLst/>
                <a:latin typeface="Calibri" panose="020F0502020204030204" pitchFamily="34" charset="0"/>
                <a:ea typeface="Calibri" panose="020F0502020204030204" pitchFamily="34" charset="0"/>
              </a:rPr>
              <a:t>. </a:t>
            </a:r>
            <a:endParaRPr lang="en-AU" b="1" dirty="0"/>
          </a:p>
        </p:txBody>
      </p:sp>
    </p:spTree>
    <p:extLst>
      <p:ext uri="{BB962C8B-B14F-4D97-AF65-F5344CB8AC3E}">
        <p14:creationId xmlns:p14="http://schemas.microsoft.com/office/powerpoint/2010/main" val="420603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4AF137-B3B8-B104-FEE2-D03F5A92E2B6}"/>
              </a:ext>
            </a:extLst>
          </p:cNvPr>
          <p:cNvSpPr>
            <a:spLocks noGrp="1"/>
          </p:cNvSpPr>
          <p:nvPr>
            <p:ph type="title"/>
          </p:nvPr>
        </p:nvSpPr>
        <p:spPr>
          <a:xfrm>
            <a:off x="990525" y="342901"/>
            <a:ext cx="10525613" cy="438978"/>
          </a:xfrm>
        </p:spPr>
        <p:txBody>
          <a:bodyPr>
            <a:noAutofit/>
          </a:bodyPr>
          <a:lstStyle/>
          <a:p>
            <a:r>
              <a:rPr lang="en-AU" sz="4000" dirty="0"/>
              <a:t>Membership Summary as at Sunday, 31 July 2022</a:t>
            </a:r>
            <a:endParaRPr lang="pt-BR" sz="4000" dirty="0"/>
          </a:p>
        </p:txBody>
      </p:sp>
      <p:pic>
        <p:nvPicPr>
          <p:cNvPr id="4" name="Imagem 3">
            <a:extLst>
              <a:ext uri="{FF2B5EF4-FFF2-40B4-BE49-F238E27FC236}">
                <a16:creationId xmlns:a16="http://schemas.microsoft.com/office/drawing/2014/main" id="{E5935871-8DEC-CFEC-B5F3-9E72D83EC6EB}"/>
              </a:ext>
            </a:extLst>
          </p:cNvPr>
          <p:cNvPicPr>
            <a:picLocks noChangeAspect="1"/>
          </p:cNvPicPr>
          <p:nvPr/>
        </p:nvPicPr>
        <p:blipFill>
          <a:blip r:embed="rId2"/>
          <a:stretch>
            <a:fillRect/>
          </a:stretch>
        </p:blipFill>
        <p:spPr>
          <a:xfrm>
            <a:off x="1694826" y="2057642"/>
            <a:ext cx="2247900" cy="2152650"/>
          </a:xfrm>
          <a:prstGeom prst="rect">
            <a:avLst/>
          </a:prstGeom>
        </p:spPr>
      </p:pic>
      <p:pic>
        <p:nvPicPr>
          <p:cNvPr id="6" name="Imagem 5">
            <a:extLst>
              <a:ext uri="{FF2B5EF4-FFF2-40B4-BE49-F238E27FC236}">
                <a16:creationId xmlns:a16="http://schemas.microsoft.com/office/drawing/2014/main" id="{FFBE22EE-E7C8-9E61-6B63-3E0289A5312F}"/>
              </a:ext>
            </a:extLst>
          </p:cNvPr>
          <p:cNvPicPr>
            <a:picLocks noChangeAspect="1"/>
          </p:cNvPicPr>
          <p:nvPr/>
        </p:nvPicPr>
        <p:blipFill>
          <a:blip r:embed="rId3"/>
          <a:stretch>
            <a:fillRect/>
          </a:stretch>
        </p:blipFill>
        <p:spPr>
          <a:xfrm>
            <a:off x="3951687" y="2038417"/>
            <a:ext cx="523875" cy="2133600"/>
          </a:xfrm>
          <a:prstGeom prst="rect">
            <a:avLst/>
          </a:prstGeom>
        </p:spPr>
      </p:pic>
      <p:cxnSp>
        <p:nvCxnSpPr>
          <p:cNvPr id="8" name="Conector reto 7">
            <a:extLst>
              <a:ext uri="{FF2B5EF4-FFF2-40B4-BE49-F238E27FC236}">
                <a16:creationId xmlns:a16="http://schemas.microsoft.com/office/drawing/2014/main" id="{CBBA0A20-96C1-3377-6786-6F59314E396E}"/>
              </a:ext>
            </a:extLst>
          </p:cNvPr>
          <p:cNvCxnSpPr>
            <a:cxnSpLocks/>
          </p:cNvCxnSpPr>
          <p:nvPr/>
        </p:nvCxnSpPr>
        <p:spPr>
          <a:xfrm>
            <a:off x="4473903" y="2078173"/>
            <a:ext cx="0" cy="2027584"/>
          </a:xfrm>
          <a:prstGeom prst="line">
            <a:avLst/>
          </a:prstGeom>
        </p:spPr>
        <p:style>
          <a:lnRef idx="1">
            <a:schemeClr val="dk1"/>
          </a:lnRef>
          <a:fillRef idx="0">
            <a:schemeClr val="dk1"/>
          </a:fillRef>
          <a:effectRef idx="0">
            <a:schemeClr val="dk1"/>
          </a:effectRef>
          <a:fontRef idx="minor">
            <a:schemeClr val="tx1"/>
          </a:fontRef>
        </p:style>
      </p:cxnSp>
      <p:cxnSp>
        <p:nvCxnSpPr>
          <p:cNvPr id="11" name="Conector reto 10">
            <a:extLst>
              <a:ext uri="{FF2B5EF4-FFF2-40B4-BE49-F238E27FC236}">
                <a16:creationId xmlns:a16="http://schemas.microsoft.com/office/drawing/2014/main" id="{24FB3C50-742C-F65E-0555-C41E565076A4}"/>
              </a:ext>
            </a:extLst>
          </p:cNvPr>
          <p:cNvCxnSpPr>
            <a:cxnSpLocks/>
          </p:cNvCxnSpPr>
          <p:nvPr/>
        </p:nvCxnSpPr>
        <p:spPr>
          <a:xfrm flipH="1">
            <a:off x="3942726" y="2098053"/>
            <a:ext cx="7713" cy="2007704"/>
          </a:xfrm>
          <a:prstGeom prst="line">
            <a:avLst/>
          </a:prstGeom>
        </p:spPr>
        <p:style>
          <a:lnRef idx="1">
            <a:schemeClr val="dk1"/>
          </a:lnRef>
          <a:fillRef idx="0">
            <a:schemeClr val="dk1"/>
          </a:fillRef>
          <a:effectRef idx="0">
            <a:schemeClr val="dk1"/>
          </a:effectRef>
          <a:fontRef idx="minor">
            <a:schemeClr val="tx1"/>
          </a:fontRef>
        </p:style>
      </p:cxnSp>
      <p:pic>
        <p:nvPicPr>
          <p:cNvPr id="13" name="Imagem 12">
            <a:extLst>
              <a:ext uri="{FF2B5EF4-FFF2-40B4-BE49-F238E27FC236}">
                <a16:creationId xmlns:a16="http://schemas.microsoft.com/office/drawing/2014/main" id="{E4E16578-E7DE-1AD3-CD67-5C146294DE03}"/>
              </a:ext>
            </a:extLst>
          </p:cNvPr>
          <p:cNvPicPr>
            <a:picLocks noChangeAspect="1"/>
          </p:cNvPicPr>
          <p:nvPr/>
        </p:nvPicPr>
        <p:blipFill>
          <a:blip r:embed="rId4"/>
          <a:stretch>
            <a:fillRect/>
          </a:stretch>
        </p:blipFill>
        <p:spPr>
          <a:xfrm>
            <a:off x="3335611" y="5009651"/>
            <a:ext cx="7667625" cy="561975"/>
          </a:xfrm>
          <a:prstGeom prst="rect">
            <a:avLst/>
          </a:prstGeom>
        </p:spPr>
      </p:pic>
      <p:pic>
        <p:nvPicPr>
          <p:cNvPr id="15" name="Imagem 14">
            <a:extLst>
              <a:ext uri="{FF2B5EF4-FFF2-40B4-BE49-F238E27FC236}">
                <a16:creationId xmlns:a16="http://schemas.microsoft.com/office/drawing/2014/main" id="{0111D43A-7CA0-AF17-E9AF-382BEFB8D362}"/>
              </a:ext>
            </a:extLst>
          </p:cNvPr>
          <p:cNvPicPr>
            <a:picLocks noChangeAspect="1"/>
          </p:cNvPicPr>
          <p:nvPr/>
        </p:nvPicPr>
        <p:blipFill>
          <a:blip r:embed="rId5"/>
          <a:stretch>
            <a:fillRect/>
          </a:stretch>
        </p:blipFill>
        <p:spPr>
          <a:xfrm>
            <a:off x="3422991" y="5556300"/>
            <a:ext cx="7572375" cy="228600"/>
          </a:xfrm>
          <a:prstGeom prst="rect">
            <a:avLst/>
          </a:prstGeom>
        </p:spPr>
      </p:pic>
    </p:spTree>
    <p:extLst>
      <p:ext uri="{BB962C8B-B14F-4D97-AF65-F5344CB8AC3E}">
        <p14:creationId xmlns:p14="http://schemas.microsoft.com/office/powerpoint/2010/main" val="82222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512F841-F933-33AE-96E9-3F06632D750F}"/>
              </a:ext>
            </a:extLst>
          </p:cNvPr>
          <p:cNvSpPr>
            <a:spLocks noGrp="1"/>
          </p:cNvSpPr>
          <p:nvPr>
            <p:ph type="title"/>
          </p:nvPr>
        </p:nvSpPr>
        <p:spPr>
          <a:xfrm>
            <a:off x="964023" y="804083"/>
            <a:ext cx="10389777" cy="610863"/>
          </a:xfrm>
        </p:spPr>
        <p:txBody>
          <a:bodyPr>
            <a:normAutofit fontScale="90000"/>
          </a:bodyPr>
          <a:lstStyle/>
          <a:p>
            <a:r>
              <a:rPr lang="en-AU" sz="4000" b="0" dirty="0">
                <a:latin typeface="+mn-lt"/>
                <a:ea typeface="+mj-ea"/>
              </a:rPr>
              <a:t>Queensland Preparing Interpreters Scholarship Program</a:t>
            </a:r>
            <a:endParaRPr lang="pt-BR" sz="4000" b="0" dirty="0">
              <a:latin typeface="+mn-lt"/>
              <a:ea typeface="+mj-ea"/>
            </a:endParaRPr>
          </a:p>
        </p:txBody>
      </p:sp>
      <p:sp>
        <p:nvSpPr>
          <p:cNvPr id="4" name="Espaço Reservado para Texto 3">
            <a:extLst>
              <a:ext uri="{FF2B5EF4-FFF2-40B4-BE49-F238E27FC236}">
                <a16:creationId xmlns:a16="http://schemas.microsoft.com/office/drawing/2014/main" id="{613823BB-3405-6D85-B87C-7B47A1898514}"/>
              </a:ext>
            </a:extLst>
          </p:cNvPr>
          <p:cNvSpPr>
            <a:spLocks noGrp="1"/>
          </p:cNvSpPr>
          <p:nvPr>
            <p:ph type="body" sz="quarter" idx="11"/>
          </p:nvPr>
        </p:nvSpPr>
        <p:spPr>
          <a:xfrm>
            <a:off x="3958635" y="1947774"/>
            <a:ext cx="7464287" cy="4591138"/>
          </a:xfrm>
        </p:spPr>
        <p:txBody>
          <a:bodyPr/>
          <a:lstStyle/>
          <a:p>
            <a:pPr marL="0" marR="0" algn="l">
              <a:spcBef>
                <a:spcPts val="0"/>
              </a:spcBef>
              <a:spcAft>
                <a:spcPts val="0"/>
              </a:spcAft>
            </a:pPr>
            <a:r>
              <a:rPr lang="en-AU" b="0" i="0" dirty="0">
                <a:solidFill>
                  <a:srgbClr val="201F1E"/>
                </a:solidFill>
                <a:effectLst/>
                <a:latin typeface="Calibri" panose="020F0502020204030204" pitchFamily="34" charset="0"/>
              </a:rPr>
              <a:t>With some funds remaining from the 2020 project, AUSIT and NAATI were pleased to be able to continue to offer scholarship opportunities to speakers of languages in demand in 2022.  </a:t>
            </a:r>
          </a:p>
          <a:p>
            <a:pPr marL="0" marR="0" algn="l">
              <a:spcBef>
                <a:spcPts val="0"/>
              </a:spcBef>
              <a:spcAft>
                <a:spcPts val="0"/>
              </a:spcAft>
            </a:pPr>
            <a:endParaRPr lang="en-AU" dirty="0">
              <a:solidFill>
                <a:srgbClr val="201F1E"/>
              </a:solidFill>
              <a:latin typeface="Calibri" panose="020F0502020204030204" pitchFamily="34" charset="0"/>
            </a:endParaRPr>
          </a:p>
          <a:p>
            <a:pPr marL="0" marR="0" algn="l">
              <a:spcBef>
                <a:spcPts val="0"/>
              </a:spcBef>
              <a:spcAft>
                <a:spcPts val="0"/>
              </a:spcAft>
            </a:pPr>
            <a:r>
              <a:rPr lang="en-AU" b="0" i="0" dirty="0">
                <a:solidFill>
                  <a:srgbClr val="201F1E"/>
                </a:solidFill>
                <a:effectLst/>
                <a:latin typeface="Calibri" panose="020F0502020204030204" pitchFamily="34" charset="0"/>
              </a:rPr>
              <a:t>Three scholarship places were offered to speakers of Arabic, Persian and Italian to participate in the 10-week NAATI Preparation Course. All three recipients have successfully concluded the course and are now preparing to sit their NAATI tests.  We look forward to continuing to support the students through the process of sitting their NAATI tests, and subsequent professional practice.</a:t>
            </a:r>
          </a:p>
          <a:p>
            <a:pPr marL="0" marR="0" algn="l">
              <a:spcBef>
                <a:spcPts val="0"/>
              </a:spcBef>
              <a:spcAft>
                <a:spcPts val="0"/>
              </a:spcAft>
            </a:pPr>
            <a:endParaRPr lang="en-AU" sz="2000" dirty="0">
              <a:solidFill>
                <a:srgbClr val="201F1E"/>
              </a:solidFill>
              <a:latin typeface="Calibri" panose="020F0502020204030204" pitchFamily="34" charset="0"/>
            </a:endParaRPr>
          </a:p>
          <a:p>
            <a:pPr marL="0" marR="0" algn="l">
              <a:spcBef>
                <a:spcPts val="0"/>
              </a:spcBef>
              <a:spcAft>
                <a:spcPts val="0"/>
              </a:spcAft>
            </a:pPr>
            <a:r>
              <a:rPr lang="en-AU" b="0" i="0" dirty="0">
                <a:solidFill>
                  <a:srgbClr val="201F1E"/>
                </a:solidFill>
                <a:effectLst/>
                <a:latin typeface="Calibri" panose="020F0502020204030204" pitchFamily="34" charset="0"/>
              </a:rPr>
              <a:t>Of the 2020 round (a total of 7 scholarship recipients), the majority have now sat their NAATI tests. Two have successfully passed (Arabic and Thai), three are waiting to hear their results, one was unsuccessful, and the remainder is waiting for their test date to arrive.  </a:t>
            </a:r>
          </a:p>
          <a:p>
            <a:pPr marL="0" marR="0" algn="l">
              <a:spcBef>
                <a:spcPts val="0"/>
              </a:spcBef>
              <a:spcAft>
                <a:spcPts val="0"/>
              </a:spcAft>
            </a:pPr>
            <a:endParaRPr lang="en-AU" b="0" i="0" dirty="0">
              <a:solidFill>
                <a:srgbClr val="201F1E"/>
              </a:solidFill>
              <a:effectLst/>
              <a:latin typeface="Calibri" panose="020F0502020204030204" pitchFamily="34" charset="0"/>
            </a:endParaRPr>
          </a:p>
          <a:p>
            <a:pPr marL="0" marR="0" algn="l">
              <a:spcBef>
                <a:spcPts val="0"/>
              </a:spcBef>
              <a:spcAft>
                <a:spcPts val="0"/>
              </a:spcAft>
            </a:pPr>
            <a:r>
              <a:rPr lang="en-AU" b="0" i="0" dirty="0">
                <a:solidFill>
                  <a:srgbClr val="201F1E"/>
                </a:solidFill>
                <a:effectLst/>
                <a:latin typeface="Calibri" panose="020F0502020204030204" pitchFamily="34" charset="0"/>
              </a:rPr>
              <a:t>Three of the scholarship recipients were selected to be interviewed by the association’s magazine InTouch – the interviews can be found on pages 16 and 17 of the Autumn 2022 issue.  </a:t>
            </a:r>
            <a:r>
              <a:rPr lang="en-US" b="0" i="0" u="sng" dirty="0">
                <a:solidFill>
                  <a:srgbClr val="0563C1"/>
                </a:solidFill>
                <a:effectLst/>
                <a:latin typeface="Calibri" panose="020F0502020204030204" pitchFamily="34" charset="0"/>
                <a:hlinkClick r:id="rId2"/>
              </a:rPr>
              <a:t>https://ausit.org/in-touch-magazine/</a:t>
            </a:r>
            <a:endParaRPr lang="pt-BR" dirty="0"/>
          </a:p>
        </p:txBody>
      </p:sp>
      <p:sp>
        <p:nvSpPr>
          <p:cNvPr id="7" name="Espaço Reservado para Número de Slide 6">
            <a:extLst>
              <a:ext uri="{FF2B5EF4-FFF2-40B4-BE49-F238E27FC236}">
                <a16:creationId xmlns:a16="http://schemas.microsoft.com/office/drawing/2014/main" id="{E0982290-F913-4E89-4013-860DFA557EF4}"/>
              </a:ext>
            </a:extLst>
          </p:cNvPr>
          <p:cNvSpPr>
            <a:spLocks noGrp="1"/>
          </p:cNvSpPr>
          <p:nvPr>
            <p:ph type="sldNum" sz="quarter" idx="16"/>
          </p:nvPr>
        </p:nvSpPr>
        <p:spPr/>
        <p:txBody>
          <a:bodyPr/>
          <a:lstStyle/>
          <a:p>
            <a:fld id="{294A09A9-5501-47C1-A89A-A340965A2BE2}" type="slidenum">
              <a:rPr lang="en-US" smtClean="0"/>
              <a:pPr/>
              <a:t>13</a:t>
            </a:fld>
            <a:endParaRPr lang="en-US" dirty="0">
              <a:latin typeface="+mn-lt"/>
            </a:endParaRPr>
          </a:p>
        </p:txBody>
      </p:sp>
      <p:sp>
        <p:nvSpPr>
          <p:cNvPr id="9" name="TextBox 59">
            <a:extLst>
              <a:ext uri="{FF2B5EF4-FFF2-40B4-BE49-F238E27FC236}">
                <a16:creationId xmlns:a16="http://schemas.microsoft.com/office/drawing/2014/main" id="{F6BBEF05-E6B6-BEE8-75B9-924001CDAF53}"/>
              </a:ext>
            </a:extLst>
          </p:cNvPr>
          <p:cNvSpPr txBox="1"/>
          <p:nvPr/>
        </p:nvSpPr>
        <p:spPr>
          <a:xfrm>
            <a:off x="1215376" y="4410859"/>
            <a:ext cx="1526380" cy="261610"/>
          </a:xfrm>
          <a:prstGeom prst="rect">
            <a:avLst/>
          </a:prstGeom>
          <a:noFill/>
        </p:spPr>
        <p:txBody>
          <a:bodyPr wrap="none" rtlCol="0">
            <a:spAutoFit/>
          </a:bodyPr>
          <a:lstStyle/>
          <a:p>
            <a:r>
              <a:rPr lang="en-AU" sz="1100" dirty="0"/>
              <a:t>Leisa Maia – Vice Chair </a:t>
            </a:r>
          </a:p>
        </p:txBody>
      </p:sp>
      <p:pic>
        <p:nvPicPr>
          <p:cNvPr id="11" name="Picture 75" descr="A person wearing glasses&#10;&#10;Description automatically generated with medium confidence">
            <a:extLst>
              <a:ext uri="{FF2B5EF4-FFF2-40B4-BE49-F238E27FC236}">
                <a16:creationId xmlns:a16="http://schemas.microsoft.com/office/drawing/2014/main" id="{C18460EE-B981-47D2-0F68-9D9FA6398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739" y="2251700"/>
            <a:ext cx="1437410" cy="2057612"/>
          </a:xfrm>
          <a:prstGeom prst="rect">
            <a:avLst/>
          </a:prstGeom>
        </p:spPr>
      </p:pic>
    </p:spTree>
    <p:extLst>
      <p:ext uri="{BB962C8B-B14F-4D97-AF65-F5344CB8AC3E}">
        <p14:creationId xmlns:p14="http://schemas.microsoft.com/office/powerpoint/2010/main" val="44011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5CA4878-FCAA-DB69-ECC9-6F64C2E5A1F3}"/>
              </a:ext>
            </a:extLst>
          </p:cNvPr>
          <p:cNvSpPr>
            <a:spLocks noGrp="1"/>
          </p:cNvSpPr>
          <p:nvPr>
            <p:ph type="title"/>
          </p:nvPr>
        </p:nvSpPr>
        <p:spPr>
          <a:xfrm>
            <a:off x="964023" y="879063"/>
            <a:ext cx="11029194" cy="610863"/>
          </a:xfrm>
        </p:spPr>
        <p:txBody>
          <a:bodyPr>
            <a:normAutofit/>
          </a:bodyPr>
          <a:lstStyle/>
          <a:p>
            <a:r>
              <a:rPr lang="en-AU" sz="4000" dirty="0">
                <a:latin typeface="+mj-lt"/>
              </a:rPr>
              <a:t>Representations: Your voice to the industry</a:t>
            </a:r>
            <a:endParaRPr lang="pt-BR" sz="4000" dirty="0">
              <a:latin typeface="+mj-lt"/>
            </a:endParaRPr>
          </a:p>
        </p:txBody>
      </p:sp>
      <p:sp>
        <p:nvSpPr>
          <p:cNvPr id="7" name="Espaço Reservado para Número de Slide 6">
            <a:extLst>
              <a:ext uri="{FF2B5EF4-FFF2-40B4-BE49-F238E27FC236}">
                <a16:creationId xmlns:a16="http://schemas.microsoft.com/office/drawing/2014/main" id="{B24FEAC3-F224-F0A5-2CB4-349FAA7E27A5}"/>
              </a:ext>
            </a:extLst>
          </p:cNvPr>
          <p:cNvSpPr>
            <a:spLocks noGrp="1"/>
          </p:cNvSpPr>
          <p:nvPr>
            <p:ph type="sldNum" sz="quarter" idx="16"/>
          </p:nvPr>
        </p:nvSpPr>
        <p:spPr/>
        <p:txBody>
          <a:bodyPr/>
          <a:lstStyle/>
          <a:p>
            <a:fld id="{294A09A9-5501-47C1-A89A-A340965A2BE2}" type="slidenum">
              <a:rPr lang="en-US" smtClean="0"/>
              <a:pPr/>
              <a:t>14</a:t>
            </a:fld>
            <a:endParaRPr lang="en-US" dirty="0">
              <a:latin typeface="+mn-lt"/>
            </a:endParaRPr>
          </a:p>
        </p:txBody>
      </p:sp>
      <p:sp>
        <p:nvSpPr>
          <p:cNvPr id="11" name="TextBox 1">
            <a:extLst>
              <a:ext uri="{FF2B5EF4-FFF2-40B4-BE49-F238E27FC236}">
                <a16:creationId xmlns:a16="http://schemas.microsoft.com/office/drawing/2014/main" id="{6FED5A43-3AEE-502E-551D-FD2A747B7803}"/>
              </a:ext>
            </a:extLst>
          </p:cNvPr>
          <p:cNvSpPr txBox="1"/>
          <p:nvPr/>
        </p:nvSpPr>
        <p:spPr>
          <a:xfrm>
            <a:off x="3220278" y="1656698"/>
            <a:ext cx="7791492" cy="2062103"/>
          </a:xfrm>
          <a:prstGeom prst="rect">
            <a:avLst/>
          </a:prstGeom>
          <a:noFill/>
        </p:spPr>
        <p:txBody>
          <a:bodyPr wrap="square" rtlCol="0">
            <a:spAutoFit/>
          </a:bodyPr>
          <a:lstStyle/>
          <a:p>
            <a:r>
              <a:rPr lang="en-AU" sz="1600" b="1" dirty="0">
                <a:latin typeface="Calibri" panose="020F0502020204030204" pitchFamily="34" charset="0"/>
                <a:cs typeface="Calibri" panose="020F0502020204030204" pitchFamily="34" charset="0"/>
              </a:rPr>
              <a:t>AUSIT representation at the CRH advisory group</a:t>
            </a:r>
            <a:r>
              <a:rPr lang="en-AU" sz="1600" dirty="0">
                <a:latin typeface="Calibri" panose="020F0502020204030204" pitchFamily="34" charset="0"/>
                <a:cs typeface="Calibri" panose="020F0502020204030204" pitchFamily="34" charset="0"/>
              </a:rPr>
              <a:t>: part of a project run by True Relationships and Reproductive Health (TRUE) which aims to build the capacity of health professionals and services to improve reproductive and sexual health outcomes for people from migrant and refugee backgrounds. AUSIT participation included being involved in meetings to discuss issues pertaining to responsive reproductive health (including access to skilled interpreters and training for interpreters and translators) for CALD clients. Renata also assisted in consultations for the development of resources to be translated for women and men from CALD backgrounds (i.e. cervical screening  and men’s health resources).</a:t>
            </a:r>
          </a:p>
        </p:txBody>
      </p:sp>
      <p:pic>
        <p:nvPicPr>
          <p:cNvPr id="13" name="Picture 8" descr="A close-up of a person smiling&#10;&#10;Description automatically generated">
            <a:extLst>
              <a:ext uri="{FF2B5EF4-FFF2-40B4-BE49-F238E27FC236}">
                <a16:creationId xmlns:a16="http://schemas.microsoft.com/office/drawing/2014/main" id="{3B45DC31-066F-D0A5-404F-1B2F86475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912" y="2017088"/>
            <a:ext cx="1400376" cy="1800000"/>
          </a:xfrm>
          <a:prstGeom prst="rect">
            <a:avLst/>
          </a:prstGeom>
        </p:spPr>
      </p:pic>
      <p:sp>
        <p:nvSpPr>
          <p:cNvPr id="15" name="TextBox 10">
            <a:extLst>
              <a:ext uri="{FF2B5EF4-FFF2-40B4-BE49-F238E27FC236}">
                <a16:creationId xmlns:a16="http://schemas.microsoft.com/office/drawing/2014/main" id="{31D197DE-FDFB-1A15-5B69-4772F5CF8D7B}"/>
              </a:ext>
            </a:extLst>
          </p:cNvPr>
          <p:cNvSpPr txBox="1"/>
          <p:nvPr/>
        </p:nvSpPr>
        <p:spPr>
          <a:xfrm>
            <a:off x="779547" y="3924848"/>
            <a:ext cx="1701107" cy="261610"/>
          </a:xfrm>
          <a:prstGeom prst="rect">
            <a:avLst/>
          </a:prstGeom>
          <a:noFill/>
        </p:spPr>
        <p:txBody>
          <a:bodyPr wrap="none" rtlCol="0">
            <a:spAutoFit/>
          </a:bodyPr>
          <a:lstStyle/>
          <a:p>
            <a:r>
              <a:rPr lang="en-AU" sz="1100" dirty="0"/>
              <a:t>Renata Oliveira - Member</a:t>
            </a:r>
          </a:p>
        </p:txBody>
      </p:sp>
      <p:sp>
        <p:nvSpPr>
          <p:cNvPr id="17" name="TextBox 2">
            <a:extLst>
              <a:ext uri="{FF2B5EF4-FFF2-40B4-BE49-F238E27FC236}">
                <a16:creationId xmlns:a16="http://schemas.microsoft.com/office/drawing/2014/main" id="{E2B21615-9648-2722-CD88-9D99081AE816}"/>
              </a:ext>
            </a:extLst>
          </p:cNvPr>
          <p:cNvSpPr txBox="1"/>
          <p:nvPr/>
        </p:nvSpPr>
        <p:spPr>
          <a:xfrm>
            <a:off x="2933700" y="3817088"/>
            <a:ext cx="6324599" cy="2800767"/>
          </a:xfrm>
          <a:prstGeom prst="rect">
            <a:avLst/>
          </a:prstGeom>
          <a:noFill/>
        </p:spPr>
        <p:txBody>
          <a:bodyPr wrap="square" rtlCol="0">
            <a:spAutoFit/>
          </a:bodyPr>
          <a:lstStyle/>
          <a:p>
            <a:r>
              <a:rPr lang="en-AU" sz="1600" b="1" dirty="0">
                <a:latin typeface="Calibri" panose="020F0502020204030204" pitchFamily="34" charset="0"/>
                <a:cs typeface="Calibri" panose="020F0502020204030204" pitchFamily="34" charset="0"/>
              </a:rPr>
              <a:t>Collaboration between the Institute of Professional Editors and AUSIT: </a:t>
            </a:r>
            <a:r>
              <a:rPr lang="en-AU" sz="1600" dirty="0">
                <a:latin typeface="Calibri" panose="020F0502020204030204" pitchFamily="34" charset="0"/>
                <a:cs typeface="Calibri" panose="020F0502020204030204" pitchFamily="34" charset="0"/>
              </a:rPr>
              <a:t>After two years of concentrated effort by AUSIT QLD and IPEd QLD, the IPEd CEO, Karen Lee, and branch presidents met back in February 2021 and are putting together a set of guidelines and policies regarding all of IPEd's affiliates. IPEd contacted AUSIT National Council, and a documented proposal of affiliation between the two organisations is currently on the discussion list. IPEd hosts events which would be of great benefit and interest to translators into English, and affiliation will permit members of both organisations to attend events at members’ rates. In Editors Queensland, Glenine Hamlyn, and editor and a translator, is now officially the Affiliates Liaison Officer. Glenine is also an AUSIT member. </a:t>
            </a:r>
            <a:endParaRPr lang="en-AU" sz="1600" b="1" dirty="0">
              <a:latin typeface="Calibri" panose="020F0502020204030204" pitchFamily="34" charset="0"/>
              <a:cs typeface="Calibri" panose="020F0502020204030204" pitchFamily="34" charset="0"/>
            </a:endParaRPr>
          </a:p>
        </p:txBody>
      </p:sp>
      <p:pic>
        <p:nvPicPr>
          <p:cNvPr id="19" name="Picture 11" descr="A person wearing glasses&#10;&#10;Description automatically generated with medium confidence">
            <a:extLst>
              <a:ext uri="{FF2B5EF4-FFF2-40B4-BE49-F238E27FC236}">
                <a16:creationId xmlns:a16="http://schemas.microsoft.com/office/drawing/2014/main" id="{0A4216AB-8C7A-4282-E209-E77A664B4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886" y="4121888"/>
            <a:ext cx="1618051" cy="1800000"/>
          </a:xfrm>
          <a:prstGeom prst="rect">
            <a:avLst/>
          </a:prstGeom>
        </p:spPr>
      </p:pic>
      <p:sp>
        <p:nvSpPr>
          <p:cNvPr id="21" name="TextBox 12">
            <a:extLst>
              <a:ext uri="{FF2B5EF4-FFF2-40B4-BE49-F238E27FC236}">
                <a16:creationId xmlns:a16="http://schemas.microsoft.com/office/drawing/2014/main" id="{02E6E4F2-3370-749A-2BB1-DE882427D0BE}"/>
              </a:ext>
            </a:extLst>
          </p:cNvPr>
          <p:cNvSpPr txBox="1"/>
          <p:nvPr/>
        </p:nvSpPr>
        <p:spPr>
          <a:xfrm>
            <a:off x="9353944" y="5925774"/>
            <a:ext cx="1657826" cy="261610"/>
          </a:xfrm>
          <a:prstGeom prst="rect">
            <a:avLst/>
          </a:prstGeom>
          <a:noFill/>
        </p:spPr>
        <p:txBody>
          <a:bodyPr wrap="none" rtlCol="0">
            <a:spAutoFit/>
          </a:bodyPr>
          <a:lstStyle/>
          <a:p>
            <a:r>
              <a:rPr lang="en-AU" sz="1100" dirty="0"/>
              <a:t>Elisabeth Kissel - Member</a:t>
            </a:r>
          </a:p>
        </p:txBody>
      </p:sp>
    </p:spTree>
    <p:extLst>
      <p:ext uri="{BB962C8B-B14F-4D97-AF65-F5344CB8AC3E}">
        <p14:creationId xmlns:p14="http://schemas.microsoft.com/office/powerpoint/2010/main" val="32180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6">
            <a:extLst>
              <a:ext uri="{FF2B5EF4-FFF2-40B4-BE49-F238E27FC236}">
                <a16:creationId xmlns:a16="http://schemas.microsoft.com/office/drawing/2014/main" id="{98919B4C-B6C6-E831-7583-304E20F21BD9}"/>
              </a:ext>
            </a:extLst>
          </p:cNvPr>
          <p:cNvSpPr>
            <a:spLocks noGrp="1"/>
          </p:cNvSpPr>
          <p:nvPr>
            <p:ph type="sldNum" sz="quarter" idx="16"/>
          </p:nvPr>
        </p:nvSpPr>
        <p:spPr/>
        <p:txBody>
          <a:bodyPr/>
          <a:lstStyle/>
          <a:p>
            <a:fld id="{294A09A9-5501-47C1-A89A-A340965A2BE2}" type="slidenum">
              <a:rPr lang="en-US" smtClean="0"/>
              <a:pPr/>
              <a:t>15</a:t>
            </a:fld>
            <a:endParaRPr lang="en-US" dirty="0">
              <a:latin typeface="+mn-lt"/>
            </a:endParaRPr>
          </a:p>
        </p:txBody>
      </p:sp>
      <p:sp>
        <p:nvSpPr>
          <p:cNvPr id="9" name="TextBox 1">
            <a:extLst>
              <a:ext uri="{FF2B5EF4-FFF2-40B4-BE49-F238E27FC236}">
                <a16:creationId xmlns:a16="http://schemas.microsoft.com/office/drawing/2014/main" id="{516121E2-6C9E-E2C6-3F95-A4E0B28EA8FC}"/>
              </a:ext>
            </a:extLst>
          </p:cNvPr>
          <p:cNvSpPr txBox="1"/>
          <p:nvPr/>
        </p:nvSpPr>
        <p:spPr>
          <a:xfrm>
            <a:off x="1117324" y="2013313"/>
            <a:ext cx="8293376" cy="4678204"/>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NAATI Regional Advisory Committee in Queensland:</a:t>
            </a:r>
          </a:p>
          <a:p>
            <a:r>
              <a:rPr lang="en-AU" sz="1400" dirty="0">
                <a:latin typeface="Calibri" panose="020F0502020204030204" pitchFamily="34" charset="0"/>
                <a:cs typeface="Calibri" panose="020F0502020204030204" pitchFamily="34" charset="0"/>
              </a:rPr>
              <a:t>Carina and Andrea have been participating in the NAATI Regional Advisory Committee meetings to discuss current issues that affect the T&amp;I industry. This year, the main discussions were around remuneration for interpreters and the review of the Queensland government’s Standing Offer Agreement, the 5-year contract between the QLD government and the language service providers for the provision of interpreting services that expires early next year.</a:t>
            </a:r>
          </a:p>
          <a:p>
            <a:endParaRPr lang="en-AU" sz="1400" dirty="0">
              <a:latin typeface="Calibri" panose="020F0502020204030204" pitchFamily="34" charset="0"/>
              <a:cs typeface="Calibri" panose="020F0502020204030204" pitchFamily="34" charset="0"/>
            </a:endParaRPr>
          </a:p>
          <a:p>
            <a:r>
              <a:rPr lang="en-AU" sz="1400" dirty="0">
                <a:latin typeface="Calibri" panose="020F0502020204030204" pitchFamily="34" charset="0"/>
                <a:cs typeface="Calibri" panose="020F0502020204030204" pitchFamily="34" charset="0"/>
              </a:rPr>
              <a:t>AUSIT has anecdotal data that suggests that the current SOA has been detrimental to our profession, causing interpreters to abandon their careers or being forced to find a second job due to low pay and working conditions. To remediate the situation, AUSIT has requested to be involved in the drafting of the next SOA.</a:t>
            </a:r>
          </a:p>
          <a:p>
            <a:endParaRPr lang="en-AU" sz="1400" dirty="0">
              <a:latin typeface="Calibri" panose="020F0502020204030204" pitchFamily="34" charset="0"/>
              <a:cs typeface="Calibri" panose="020F0502020204030204" pitchFamily="34" charset="0"/>
            </a:endParaRPr>
          </a:p>
          <a:p>
            <a:r>
              <a:rPr lang="en-AU" sz="1400" dirty="0">
                <a:latin typeface="Calibri" panose="020F0502020204030204" pitchFamily="34" charset="0"/>
                <a:cs typeface="Calibri" panose="020F0502020204030204" pitchFamily="34" charset="0"/>
              </a:rPr>
              <a:t>AUSIT and other stakeholders are also working on a research project with UQ to collect empirical data on the effects of the current SOA on our industry. This research aims to find out the numbers of professional interpreters that have abandoned the profession, remuneration satisfaction, working conditions, existing complaint procedures among other issues. A survey will be ready shortly, so please make sure you take the time to complete the survey to have your say.</a:t>
            </a:r>
          </a:p>
          <a:p>
            <a:endParaRPr lang="en-AU" sz="1400" dirty="0">
              <a:latin typeface="Calibri" panose="020F0502020204030204" pitchFamily="34" charset="0"/>
              <a:cs typeface="Calibri" panose="020F0502020204030204" pitchFamily="34" charset="0"/>
            </a:endParaRPr>
          </a:p>
          <a:p>
            <a:r>
              <a:rPr lang="en-AU" sz="1400" dirty="0">
                <a:latin typeface="Calibri" panose="020F0502020204030204" pitchFamily="34" charset="0"/>
                <a:cs typeface="Calibri" panose="020F0502020204030204" pitchFamily="34" charset="0"/>
              </a:rPr>
              <a:t>At the RAC meetings, we are also currently involved in negotiations with TIA, LSPs and other organizations to advocating for an industry award and Enterprise Bargaining Agreement.</a:t>
            </a: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11" name="Imagem 10">
            <a:extLst>
              <a:ext uri="{FF2B5EF4-FFF2-40B4-BE49-F238E27FC236}">
                <a16:creationId xmlns:a16="http://schemas.microsoft.com/office/drawing/2014/main" id="{EADFB89F-83E9-B16A-10B4-255F0B6EDB51}"/>
              </a:ext>
            </a:extLst>
          </p:cNvPr>
          <p:cNvPicPr>
            <a:picLocks noChangeAspect="1"/>
          </p:cNvPicPr>
          <p:nvPr/>
        </p:nvPicPr>
        <p:blipFill>
          <a:blip r:embed="rId2"/>
          <a:stretch>
            <a:fillRect/>
          </a:stretch>
        </p:blipFill>
        <p:spPr>
          <a:xfrm>
            <a:off x="9410700" y="2170906"/>
            <a:ext cx="1943100" cy="1752600"/>
          </a:xfrm>
          <a:prstGeom prst="rect">
            <a:avLst/>
          </a:prstGeom>
        </p:spPr>
      </p:pic>
      <p:sp>
        <p:nvSpPr>
          <p:cNvPr id="5" name="Title 6">
            <a:extLst>
              <a:ext uri="{FF2B5EF4-FFF2-40B4-BE49-F238E27FC236}">
                <a16:creationId xmlns:a16="http://schemas.microsoft.com/office/drawing/2014/main" id="{F04C291F-39B0-96F7-98EB-A7207BDE51D7}"/>
              </a:ext>
            </a:extLst>
          </p:cNvPr>
          <p:cNvSpPr txBox="1">
            <a:spLocks/>
          </p:cNvSpPr>
          <p:nvPr/>
        </p:nvSpPr>
        <p:spPr>
          <a:xfrm>
            <a:off x="963613" y="879475"/>
            <a:ext cx="10526022" cy="61118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a:solidFill>
                  <a:schemeClr val="tx1"/>
                </a:solidFill>
                <a:latin typeface="Fira Sans Medium" panose="020B0603050000020004" pitchFamily="34" charset="0"/>
                <a:ea typeface="Fira Sans Medium" panose="020B0603050000020004" pitchFamily="34" charset="0"/>
                <a:cs typeface="+mj-cs"/>
              </a:defRPr>
            </a:lvl1pPr>
          </a:lstStyle>
          <a:p>
            <a:r>
              <a:rPr lang="en-AU" sz="4000">
                <a:latin typeface="+mj-lt"/>
              </a:rPr>
              <a:t>Representations: Your voice to the industry</a:t>
            </a:r>
            <a:endParaRPr lang="en-AU" sz="4000" dirty="0">
              <a:latin typeface="+mj-lt"/>
            </a:endParaRPr>
          </a:p>
        </p:txBody>
      </p:sp>
    </p:spTree>
    <p:extLst>
      <p:ext uri="{BB962C8B-B14F-4D97-AF65-F5344CB8AC3E}">
        <p14:creationId xmlns:p14="http://schemas.microsoft.com/office/powerpoint/2010/main" val="350677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logo">
            <a:extLst>
              <a:ext uri="{FF2B5EF4-FFF2-40B4-BE49-F238E27FC236}">
                <a16:creationId xmlns:a16="http://schemas.microsoft.com/office/drawing/2014/main" id="{D69F323B-74BC-13CE-F15F-6C500457CF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198" y="467054"/>
            <a:ext cx="5269517" cy="166405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C3E1692A-115B-D4C7-1A18-332CF7237E2A}"/>
              </a:ext>
            </a:extLst>
          </p:cNvPr>
          <p:cNvPicPr>
            <a:picLocks noChangeAspect="1"/>
          </p:cNvPicPr>
          <p:nvPr/>
        </p:nvPicPr>
        <p:blipFill>
          <a:blip r:embed="rId4"/>
          <a:stretch>
            <a:fillRect/>
          </a:stretch>
        </p:blipFill>
        <p:spPr>
          <a:xfrm>
            <a:off x="5412862" y="2863318"/>
            <a:ext cx="5438086" cy="3128474"/>
          </a:xfrm>
          <a:prstGeom prst="rect">
            <a:avLst/>
          </a:prstGeom>
        </p:spPr>
      </p:pic>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chor="b">
            <a:normAutofit/>
          </a:bodyPr>
          <a:lstStyle/>
          <a:p>
            <a:r>
              <a:rPr lang="en-US" sz="4000" dirty="0">
                <a:latin typeface="+mj-lt"/>
              </a:rPr>
              <a:t>Chair’s introduction</a:t>
            </a:r>
          </a:p>
        </p:txBody>
      </p:sp>
      <p:sp>
        <p:nvSpPr>
          <p:cNvPr id="18" name="Text Placeholder 3">
            <a:extLst>
              <a:ext uri="{FF2B5EF4-FFF2-40B4-BE49-F238E27FC236}">
                <a16:creationId xmlns:a16="http://schemas.microsoft.com/office/drawing/2014/main" id="{CDBA70BF-899F-4E53-BD22-936C046BCAF3}"/>
              </a:ext>
            </a:extLst>
          </p:cNvPr>
          <p:cNvSpPr>
            <a:spLocks noGrp="1"/>
          </p:cNvSpPr>
          <p:nvPr>
            <p:ph type="body" sz="quarter" idx="11"/>
          </p:nvPr>
        </p:nvSpPr>
        <p:spPr>
          <a:xfrm>
            <a:off x="6286502" y="1010093"/>
            <a:ext cx="5524498" cy="5455425"/>
          </a:xfrm>
        </p:spPr>
        <p:txBody>
          <a:bodyPr/>
          <a:lstStyle/>
          <a:p>
            <a:pPr algn="l">
              <a:spcAft>
                <a:spcPts val="800"/>
              </a:spcAft>
            </a:pPr>
            <a:r>
              <a:rPr lang="en-AU" sz="1800" b="0" i="0" dirty="0">
                <a:solidFill>
                  <a:srgbClr val="000000"/>
                </a:solidFill>
                <a:effectLst/>
                <a:latin typeface="Calibri" panose="020F0502020204030204" pitchFamily="34" charset="0"/>
              </a:rPr>
              <a:t>This has been a very exciting year for the QLD branch, the highlights being the organisation of the National Conference, three in-person PD events, and our work with ASLIA in improving conditions for interpreters.</a:t>
            </a:r>
          </a:p>
          <a:p>
            <a:pPr algn="l">
              <a:spcAft>
                <a:spcPts val="800"/>
              </a:spcAft>
            </a:pPr>
            <a:r>
              <a:rPr lang="en-AU" sz="1800" b="0" i="0" dirty="0">
                <a:solidFill>
                  <a:srgbClr val="000000"/>
                </a:solidFill>
                <a:effectLst/>
                <a:latin typeface="Calibri" panose="020F0502020204030204" pitchFamily="34" charset="0"/>
              </a:rPr>
              <a:t>As you may be aware, QLD was tasked with the job of organising this year’s National Conference, which will be held at the University of QLD in November 2022. In late January the committee met to decide on the structure of the Conference Organising Committee (OC). Every committee member raised their hand to be part of this subcommittee, and a number of AUSIT members from outside the branch committee also decided to kindly donate their time to help organise this exciting event. I would like to formally acknowledge each and every person who has contributed their time to organising this event. We have all learned a lot about conference organising and I am sure the event will be a tremendous success thanks to a lot of hard work and dedication.</a:t>
            </a:r>
          </a:p>
          <a:p>
            <a:r>
              <a:rPr lang="en-US" dirty="0">
                <a:solidFill>
                  <a:srgbClr val="FF0000"/>
                </a:solidFill>
              </a:rPr>
              <a:t>. </a:t>
            </a:r>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1"/>
            <a:ext cx="1784438" cy="237536"/>
          </a:xfrm>
        </p:spPr>
        <p:txBody>
          <a:bodyPr anchor="t">
            <a:normAutofit fontScale="77500" lnSpcReduction="20000"/>
          </a:bodyPr>
          <a:lstStyle/>
          <a:p>
            <a:r>
              <a:rPr lang="en-US" dirty="0">
                <a:solidFill>
                  <a:schemeClr val="tx1"/>
                </a:solidFill>
              </a:rPr>
              <a:t>Annual General Meeting Report</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p:txBody>
          <a:bodyPr anchor="t">
            <a:normAutofit/>
          </a:bodyPr>
          <a:lstStyle/>
          <a:p>
            <a:pPr>
              <a:spcAft>
                <a:spcPts val="600"/>
              </a:spcAft>
            </a:pPr>
            <a:fld id="{294A09A9-5501-47C1-A89A-A340965A2BE2}" type="slidenum">
              <a:rPr lang="en-US" smtClean="0"/>
              <a:pPr>
                <a:spcAft>
                  <a:spcPts val="600"/>
                </a:spcAft>
              </a:pPr>
              <a:t>2</a:t>
            </a:fld>
            <a:endParaRPr lang="en-US" dirty="0"/>
          </a:p>
        </p:txBody>
      </p:sp>
      <p:pic>
        <p:nvPicPr>
          <p:cNvPr id="10" name="Imagem 9" descr="Mouse de computador&#10;&#10;Descrição gerada automaticamente">
            <a:extLst>
              <a:ext uri="{FF2B5EF4-FFF2-40B4-BE49-F238E27FC236}">
                <a16:creationId xmlns:a16="http://schemas.microsoft.com/office/drawing/2014/main" id="{79A29552-6CA9-6E1F-DBAD-5C7BAC328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14" y="2154375"/>
            <a:ext cx="5308228" cy="3538818"/>
          </a:xfrm>
          <a:prstGeom prst="rect">
            <a:avLst/>
          </a:prstGeom>
        </p:spPr>
      </p:pic>
    </p:spTree>
    <p:extLst>
      <p:ext uri="{BB962C8B-B14F-4D97-AF65-F5344CB8AC3E}">
        <p14:creationId xmlns:p14="http://schemas.microsoft.com/office/powerpoint/2010/main" val="39124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CDBA70BF-899F-4E53-BD22-936C046BCAF3}"/>
              </a:ext>
            </a:extLst>
          </p:cNvPr>
          <p:cNvSpPr>
            <a:spLocks noGrp="1"/>
          </p:cNvSpPr>
          <p:nvPr>
            <p:ph type="body" sz="quarter" idx="11"/>
          </p:nvPr>
        </p:nvSpPr>
        <p:spPr>
          <a:xfrm>
            <a:off x="6363531" y="1489926"/>
            <a:ext cx="5151393" cy="5387345"/>
          </a:xfrm>
        </p:spPr>
        <p:txBody>
          <a:bodyPr/>
          <a:lstStyle/>
          <a:p>
            <a:pPr algn="l">
              <a:spcAft>
                <a:spcPts val="800"/>
              </a:spcAft>
            </a:pPr>
            <a:r>
              <a:rPr lang="en-AU" sz="1800" b="0" i="0" dirty="0">
                <a:solidFill>
                  <a:srgbClr val="000000"/>
                </a:solidFill>
                <a:effectLst/>
                <a:latin typeface="Calibri" panose="020F0502020204030204" pitchFamily="34" charset="0"/>
              </a:rPr>
              <a:t>Our PD coordinator Renata Oliveira organised two in-person professional development events and one social event to help bring practitioners back together. After having to pivot online due to the pandemic, and doing this so successfully, it was wonderful to be able to start to reconnect with colleagues in person again. We thank all of you who attended those events.</a:t>
            </a:r>
          </a:p>
          <a:p>
            <a:pPr algn="l">
              <a:spcAft>
                <a:spcPts val="800"/>
              </a:spcAft>
            </a:pPr>
            <a:r>
              <a:rPr lang="en-AU" sz="1800" b="0" i="0" dirty="0">
                <a:solidFill>
                  <a:srgbClr val="000000"/>
                </a:solidFill>
                <a:effectLst/>
                <a:latin typeface="Calibri" panose="020F0502020204030204" pitchFamily="34" charset="0"/>
              </a:rPr>
              <a:t>AUSIT QLD has also been working hard with ASLIA QLD to improve conditions and pay for interpreters. This started with a meeting in November with Multicultural Affairs QLD, the government department responsible for managing the contract with Language Service Providers. The latest contract, or Standing Offer Arrangement (SOA), came into effect five years ago. Ever since, interpreters in QLD have experienced a decline in their conditions and pay.</a:t>
            </a:r>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1"/>
            <a:ext cx="1784438" cy="237536"/>
          </a:xfrm>
        </p:spPr>
        <p:txBody>
          <a:bodyPr anchor="t">
            <a:normAutofit fontScale="77500" lnSpcReduction="20000"/>
          </a:bodyPr>
          <a:lstStyle/>
          <a:p>
            <a:r>
              <a:rPr lang="en-US" dirty="0">
                <a:solidFill>
                  <a:schemeClr val="tx1"/>
                </a:solidFill>
              </a:rPr>
              <a:t>Annual General Meeting Report</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p:txBody>
          <a:bodyPr anchor="t">
            <a:normAutofit/>
          </a:bodyPr>
          <a:lstStyle/>
          <a:p>
            <a:pPr>
              <a:spcAft>
                <a:spcPts val="600"/>
              </a:spcAft>
            </a:pPr>
            <a:fld id="{294A09A9-5501-47C1-A89A-A340965A2BE2}" type="slidenum">
              <a:rPr lang="en-US" smtClean="0"/>
              <a:pPr>
                <a:spcAft>
                  <a:spcPts val="600"/>
                </a:spcAft>
              </a:pPr>
              <a:t>3</a:t>
            </a:fld>
            <a:endParaRPr lang="en-US" dirty="0"/>
          </a:p>
        </p:txBody>
      </p:sp>
      <p:sp>
        <p:nvSpPr>
          <p:cNvPr id="19" name="TextBox 18">
            <a:extLst>
              <a:ext uri="{FF2B5EF4-FFF2-40B4-BE49-F238E27FC236}">
                <a16:creationId xmlns:a16="http://schemas.microsoft.com/office/drawing/2014/main" id="{437C52C9-EAB7-4EDC-A0D6-627CF01714EF}"/>
              </a:ext>
            </a:extLst>
          </p:cNvPr>
          <p:cNvSpPr txBox="1"/>
          <p:nvPr/>
        </p:nvSpPr>
        <p:spPr>
          <a:xfrm>
            <a:off x="3102525" y="3246961"/>
            <a:ext cx="6096000" cy="369332"/>
          </a:xfrm>
          <a:prstGeom prst="rect">
            <a:avLst/>
          </a:prstGeom>
          <a:noFill/>
        </p:spPr>
        <p:txBody>
          <a:bodyPr wrap="square">
            <a:spAutoFit/>
          </a:bodyPr>
          <a:lstStyle/>
          <a:p>
            <a:r>
              <a:rPr lang="en-US" dirty="0"/>
              <a:t>August 2021</a:t>
            </a:r>
          </a:p>
        </p:txBody>
      </p:sp>
      <p:pic>
        <p:nvPicPr>
          <p:cNvPr id="5" name="Imagem 4">
            <a:extLst>
              <a:ext uri="{FF2B5EF4-FFF2-40B4-BE49-F238E27FC236}">
                <a16:creationId xmlns:a16="http://schemas.microsoft.com/office/drawing/2014/main" id="{E48AB4EF-592F-46CF-7323-67906764A562}"/>
              </a:ext>
            </a:extLst>
          </p:cNvPr>
          <p:cNvPicPr>
            <a:picLocks noChangeAspect="1"/>
          </p:cNvPicPr>
          <p:nvPr/>
        </p:nvPicPr>
        <p:blipFill>
          <a:blip r:embed="rId2"/>
          <a:stretch>
            <a:fillRect/>
          </a:stretch>
        </p:blipFill>
        <p:spPr>
          <a:xfrm>
            <a:off x="396379" y="2201016"/>
            <a:ext cx="5509121" cy="3186792"/>
          </a:xfrm>
          <a:prstGeom prst="rect">
            <a:avLst/>
          </a:prstGeom>
        </p:spPr>
      </p:pic>
      <p:sp>
        <p:nvSpPr>
          <p:cNvPr id="8" name="Title 2">
            <a:extLst>
              <a:ext uri="{FF2B5EF4-FFF2-40B4-BE49-F238E27FC236}">
                <a16:creationId xmlns:a16="http://schemas.microsoft.com/office/drawing/2014/main" id="{1CBACA94-40CD-6869-F963-EB6FB867D8EC}"/>
              </a:ext>
            </a:extLst>
          </p:cNvPr>
          <p:cNvSpPr txBox="1">
            <a:spLocks/>
          </p:cNvSpPr>
          <p:nvPr/>
        </p:nvSpPr>
        <p:spPr>
          <a:xfrm>
            <a:off x="964023" y="859329"/>
            <a:ext cx="4941477"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a:solidFill>
                  <a:schemeClr val="tx1"/>
                </a:solidFill>
                <a:latin typeface="Fira Sans Medium" panose="020B0603050000020004" pitchFamily="34" charset="0"/>
                <a:ea typeface="Fira Sans Medium" panose="020B0603050000020004" pitchFamily="34" charset="0"/>
                <a:cs typeface="+mj-cs"/>
              </a:defRPr>
            </a:lvl1pPr>
          </a:lstStyle>
          <a:p>
            <a:r>
              <a:rPr lang="en-US" sz="4000" dirty="0">
                <a:latin typeface="+mj-lt"/>
              </a:rPr>
              <a:t>Chair’s introduction</a:t>
            </a:r>
          </a:p>
        </p:txBody>
      </p:sp>
    </p:spTree>
    <p:extLst>
      <p:ext uri="{BB962C8B-B14F-4D97-AF65-F5344CB8AC3E}">
        <p14:creationId xmlns:p14="http://schemas.microsoft.com/office/powerpoint/2010/main" val="122461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CDBA70BF-899F-4E53-BD22-936C046BCAF3}"/>
              </a:ext>
            </a:extLst>
          </p:cNvPr>
          <p:cNvSpPr>
            <a:spLocks noGrp="1"/>
          </p:cNvSpPr>
          <p:nvPr>
            <p:ph type="body" sz="quarter" idx="11"/>
          </p:nvPr>
        </p:nvSpPr>
        <p:spPr>
          <a:xfrm>
            <a:off x="6286502" y="1124446"/>
            <a:ext cx="5524498" cy="5455425"/>
          </a:xfrm>
        </p:spPr>
        <p:txBody>
          <a:bodyPr/>
          <a:lstStyle/>
          <a:p>
            <a:pPr algn="l">
              <a:spcAft>
                <a:spcPts val="800"/>
              </a:spcAft>
            </a:pPr>
            <a:r>
              <a:rPr lang="en-AU" sz="1800" b="0" i="0" dirty="0">
                <a:solidFill>
                  <a:srgbClr val="000000"/>
                </a:solidFill>
                <a:effectLst/>
                <a:latin typeface="Calibri" panose="020F0502020204030204" pitchFamily="34" charset="0"/>
              </a:rPr>
              <a:t>AUSIT and ASLIA were invited to provide feedback on the current SOA. We are continuing to pressure the department to take our recommendations seriously, and in order to obtain reliable data to substantiate our claims, AUSIT and ASLIA have commissioned University of Queensland to design and conduct a survey on interpreter satisfaction. The survey will soon be sent to all QLD interpreters. We do hope that as many practitioners as possible complete the survey as it will directly benefit all current and future NAATI certified interpreters.</a:t>
            </a:r>
          </a:p>
          <a:p>
            <a:pPr algn="l">
              <a:spcAft>
                <a:spcPts val="800"/>
              </a:spcAft>
            </a:pPr>
            <a:r>
              <a:rPr lang="en-AU" sz="1800" b="0" i="0" dirty="0">
                <a:solidFill>
                  <a:srgbClr val="000000"/>
                </a:solidFill>
                <a:effectLst/>
                <a:latin typeface="Calibri" panose="020F0502020204030204" pitchFamily="34" charset="0"/>
              </a:rPr>
              <a:t>We look forward to being able to report on improvements in the industry in next year’s AGM report.  </a:t>
            </a:r>
          </a:p>
          <a:p>
            <a:r>
              <a:rPr lang="en-US" sz="1800" dirty="0">
                <a:solidFill>
                  <a:srgbClr val="000000"/>
                </a:solidFill>
                <a:latin typeface="Calibri" panose="020F0502020204030204" pitchFamily="34" charset="0"/>
              </a:rPr>
              <a:t>Carina Mackenzie</a:t>
            </a:r>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1"/>
            <a:ext cx="1784438" cy="237536"/>
          </a:xfrm>
        </p:spPr>
        <p:txBody>
          <a:bodyPr anchor="t">
            <a:normAutofit fontScale="77500" lnSpcReduction="20000"/>
          </a:bodyPr>
          <a:lstStyle/>
          <a:p>
            <a:r>
              <a:rPr lang="en-US" dirty="0">
                <a:solidFill>
                  <a:schemeClr val="tx1"/>
                </a:solidFill>
              </a:rPr>
              <a:t>Annual General Meeting Report</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p:txBody>
          <a:bodyPr anchor="t">
            <a:normAutofit/>
          </a:bodyPr>
          <a:lstStyle/>
          <a:p>
            <a:pPr>
              <a:spcAft>
                <a:spcPts val="600"/>
              </a:spcAft>
            </a:pPr>
            <a:fld id="{294A09A9-5501-47C1-A89A-A340965A2BE2}" type="slidenum">
              <a:rPr lang="en-US" smtClean="0"/>
              <a:pPr>
                <a:spcAft>
                  <a:spcPts val="600"/>
                </a:spcAft>
              </a:pPr>
              <a:t>4</a:t>
            </a:fld>
            <a:endParaRPr lang="en-US" dirty="0"/>
          </a:p>
        </p:txBody>
      </p:sp>
      <p:pic>
        <p:nvPicPr>
          <p:cNvPr id="5" name="Imagem 4">
            <a:extLst>
              <a:ext uri="{FF2B5EF4-FFF2-40B4-BE49-F238E27FC236}">
                <a16:creationId xmlns:a16="http://schemas.microsoft.com/office/drawing/2014/main" id="{9E4F40CF-915A-F72A-356B-3AB81AB63CDF}"/>
              </a:ext>
            </a:extLst>
          </p:cNvPr>
          <p:cNvPicPr>
            <a:picLocks noChangeAspect="1"/>
          </p:cNvPicPr>
          <p:nvPr/>
        </p:nvPicPr>
        <p:blipFill>
          <a:blip r:embed="rId2"/>
          <a:stretch>
            <a:fillRect/>
          </a:stretch>
        </p:blipFill>
        <p:spPr>
          <a:xfrm>
            <a:off x="3958953" y="2315635"/>
            <a:ext cx="1647825" cy="1543050"/>
          </a:xfrm>
          <a:prstGeom prst="rect">
            <a:avLst/>
          </a:prstGeom>
        </p:spPr>
      </p:pic>
      <p:pic>
        <p:nvPicPr>
          <p:cNvPr id="9" name="Imagem 8">
            <a:extLst>
              <a:ext uri="{FF2B5EF4-FFF2-40B4-BE49-F238E27FC236}">
                <a16:creationId xmlns:a16="http://schemas.microsoft.com/office/drawing/2014/main" id="{7DC62E38-1DCE-C151-8796-152ED25F668F}"/>
              </a:ext>
            </a:extLst>
          </p:cNvPr>
          <p:cNvPicPr>
            <a:picLocks noChangeAspect="1"/>
          </p:cNvPicPr>
          <p:nvPr/>
        </p:nvPicPr>
        <p:blipFill>
          <a:blip r:embed="rId3"/>
          <a:stretch>
            <a:fillRect/>
          </a:stretch>
        </p:blipFill>
        <p:spPr>
          <a:xfrm>
            <a:off x="471488" y="2368023"/>
            <a:ext cx="2962275" cy="1438275"/>
          </a:xfrm>
          <a:prstGeom prst="rect">
            <a:avLst/>
          </a:prstGeom>
        </p:spPr>
      </p:pic>
      <p:sp>
        <p:nvSpPr>
          <p:cNvPr id="10" name="CaixaDeTexto 9">
            <a:extLst>
              <a:ext uri="{FF2B5EF4-FFF2-40B4-BE49-F238E27FC236}">
                <a16:creationId xmlns:a16="http://schemas.microsoft.com/office/drawing/2014/main" id="{6DB9BAEC-4AC2-8B2D-41CD-16E86FF97AF4}"/>
              </a:ext>
            </a:extLst>
          </p:cNvPr>
          <p:cNvSpPr txBox="1"/>
          <p:nvPr/>
        </p:nvSpPr>
        <p:spPr>
          <a:xfrm>
            <a:off x="3426670" y="2579328"/>
            <a:ext cx="805445" cy="1015663"/>
          </a:xfrm>
          <a:prstGeom prst="rect">
            <a:avLst/>
          </a:prstGeom>
          <a:noFill/>
        </p:spPr>
        <p:txBody>
          <a:bodyPr wrap="square" rtlCol="0">
            <a:spAutoFit/>
          </a:bodyPr>
          <a:lstStyle/>
          <a:p>
            <a:r>
              <a:rPr lang="en-AU" sz="6000" dirty="0">
                <a:solidFill>
                  <a:schemeClr val="bg1"/>
                </a:solidFill>
              </a:rPr>
              <a:t>+</a:t>
            </a:r>
            <a:endParaRPr lang="pt-BR" sz="6000" dirty="0">
              <a:solidFill>
                <a:schemeClr val="bg1"/>
              </a:solidFill>
            </a:endParaRPr>
          </a:p>
        </p:txBody>
      </p:sp>
      <p:pic>
        <p:nvPicPr>
          <p:cNvPr id="12" name="Imagem 11" descr="Uma imagem contendo no interior, computador, teclado, computer&#10;&#10;Descrição gerada automaticamente">
            <a:extLst>
              <a:ext uri="{FF2B5EF4-FFF2-40B4-BE49-F238E27FC236}">
                <a16:creationId xmlns:a16="http://schemas.microsoft.com/office/drawing/2014/main" id="{EBED390D-5183-0BB1-411B-8F90115AD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20" y="2156321"/>
            <a:ext cx="5081158" cy="3391673"/>
          </a:xfrm>
          <a:prstGeom prst="rect">
            <a:avLst/>
          </a:prstGeom>
        </p:spPr>
      </p:pic>
      <p:sp>
        <p:nvSpPr>
          <p:cNvPr id="8" name="Title 2">
            <a:extLst>
              <a:ext uri="{FF2B5EF4-FFF2-40B4-BE49-F238E27FC236}">
                <a16:creationId xmlns:a16="http://schemas.microsoft.com/office/drawing/2014/main" id="{27BECA71-C5DA-D37D-BD67-763CE577DDDF}"/>
              </a:ext>
            </a:extLst>
          </p:cNvPr>
          <p:cNvSpPr>
            <a:spLocks noGrp="1"/>
          </p:cNvSpPr>
          <p:nvPr>
            <p:ph type="title"/>
          </p:nvPr>
        </p:nvSpPr>
        <p:spPr>
          <a:xfrm>
            <a:off x="964023" y="879063"/>
            <a:ext cx="4941477" cy="610863"/>
          </a:xfrm>
        </p:spPr>
        <p:txBody>
          <a:bodyPr anchor="b">
            <a:normAutofit/>
          </a:bodyPr>
          <a:lstStyle/>
          <a:p>
            <a:r>
              <a:rPr lang="en-US" sz="4000" dirty="0">
                <a:latin typeface="+mj-lt"/>
              </a:rPr>
              <a:t>Chair’s introduction</a:t>
            </a:r>
          </a:p>
        </p:txBody>
      </p:sp>
    </p:spTree>
    <p:extLst>
      <p:ext uri="{BB962C8B-B14F-4D97-AF65-F5344CB8AC3E}">
        <p14:creationId xmlns:p14="http://schemas.microsoft.com/office/powerpoint/2010/main" val="147627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E4388D-E8B8-C462-E5B9-75E7DE725FEC}"/>
              </a:ext>
            </a:extLst>
          </p:cNvPr>
          <p:cNvSpPr>
            <a:spLocks noGrp="1"/>
          </p:cNvSpPr>
          <p:nvPr>
            <p:ph type="title"/>
          </p:nvPr>
        </p:nvSpPr>
        <p:spPr>
          <a:xfrm>
            <a:off x="802374" y="946156"/>
            <a:ext cx="10077661" cy="588573"/>
          </a:xfrm>
        </p:spPr>
        <p:txBody>
          <a:bodyPr>
            <a:normAutofit/>
          </a:bodyPr>
          <a:lstStyle/>
          <a:p>
            <a:r>
              <a:rPr kumimoji="0" lang="en-US" sz="4000" b="1" i="0" u="none" strike="noStrike" kern="1200" cap="none" spc="100" normalizeH="0" baseline="0" noProof="0" dirty="0">
                <a:ln>
                  <a:noFill/>
                </a:ln>
                <a:solidFill>
                  <a:srgbClr val="000000"/>
                </a:solidFill>
                <a:effectLst/>
                <a:uLnTx/>
                <a:uFillTx/>
                <a:latin typeface="+mj-lt"/>
                <a:ea typeface="+mj-ea"/>
                <a:cs typeface="+mj-cs"/>
              </a:rPr>
              <a:t>Why not be part of something great?</a:t>
            </a:r>
            <a:endParaRPr lang="pt-BR" sz="4000" dirty="0">
              <a:latin typeface="+mj-lt"/>
            </a:endParaRPr>
          </a:p>
        </p:txBody>
      </p:sp>
      <p:sp>
        <p:nvSpPr>
          <p:cNvPr id="3" name="Espaço Reservado para Texto 2">
            <a:extLst>
              <a:ext uri="{FF2B5EF4-FFF2-40B4-BE49-F238E27FC236}">
                <a16:creationId xmlns:a16="http://schemas.microsoft.com/office/drawing/2014/main" id="{B0C5C62D-76ED-3CB2-03C2-4C4F0D440674}"/>
              </a:ext>
            </a:extLst>
          </p:cNvPr>
          <p:cNvSpPr>
            <a:spLocks noGrp="1"/>
          </p:cNvSpPr>
          <p:nvPr>
            <p:ph type="body" sz="quarter" idx="11"/>
          </p:nvPr>
        </p:nvSpPr>
        <p:spPr>
          <a:xfrm>
            <a:off x="7336241" y="1378424"/>
            <a:ext cx="4053385" cy="5022376"/>
          </a:xfrm>
        </p:spPr>
        <p:txBody>
          <a:bodyPr/>
          <a:lstStyle/>
          <a:p>
            <a:pPr algn="l">
              <a:spcAft>
                <a:spcPts val="800"/>
              </a:spcAft>
            </a:pPr>
            <a:endParaRPr lang="en-AU" sz="1800" b="0" i="0" dirty="0">
              <a:solidFill>
                <a:srgbClr val="000000"/>
              </a:solidFill>
              <a:effectLst/>
              <a:latin typeface="Calibri" panose="020F0502020204030204" pitchFamily="34" charset="0"/>
            </a:endParaRPr>
          </a:p>
          <a:p>
            <a:pPr algn="l">
              <a:spcAft>
                <a:spcPts val="800"/>
              </a:spcAft>
            </a:pPr>
            <a:r>
              <a:rPr lang="en-AU" sz="1800" b="0" i="0" dirty="0">
                <a:solidFill>
                  <a:srgbClr val="000000"/>
                </a:solidFill>
                <a:effectLst/>
                <a:latin typeface="Calibri" panose="020F0502020204030204" pitchFamily="34" charset="0"/>
              </a:rPr>
              <a:t>I would also like to take this opportunity to encourage any practitioners new and old to join the committee. A number of our long-standing members will be taking a break after volunteering considerable time to the organisation of the conference this year. We look forward to inviting newcomers to the committee.</a:t>
            </a:r>
          </a:p>
          <a:p>
            <a:pPr algn="l">
              <a:spcAft>
                <a:spcPts val="800"/>
              </a:spcAft>
            </a:pPr>
            <a:r>
              <a:rPr lang="en-AU" sz="1800" b="0" i="0" dirty="0">
                <a:solidFill>
                  <a:srgbClr val="000000"/>
                </a:solidFill>
                <a:effectLst/>
                <a:latin typeface="Calibri" panose="020F0502020204030204" pitchFamily="34" charset="0"/>
              </a:rPr>
              <a:t> I myself am very new to the committee and feel I have learnt a great deal about the industry over the past year. I hope that over the next year I can continue to help raise the profile of this essential service that ensures our multicultural community are linguistically present in all aspects of society. </a:t>
            </a:r>
          </a:p>
          <a:p>
            <a:endParaRPr lang="pt-BR" dirty="0"/>
          </a:p>
        </p:txBody>
      </p:sp>
      <p:pic>
        <p:nvPicPr>
          <p:cNvPr id="10" name="Imagem 9">
            <a:extLst>
              <a:ext uri="{FF2B5EF4-FFF2-40B4-BE49-F238E27FC236}">
                <a16:creationId xmlns:a16="http://schemas.microsoft.com/office/drawing/2014/main" id="{A43A7928-52E1-C231-019F-495121F13DA1}"/>
              </a:ext>
            </a:extLst>
          </p:cNvPr>
          <p:cNvPicPr>
            <a:picLocks noChangeAspect="1"/>
          </p:cNvPicPr>
          <p:nvPr/>
        </p:nvPicPr>
        <p:blipFill>
          <a:blip r:embed="rId2"/>
          <a:stretch>
            <a:fillRect/>
          </a:stretch>
        </p:blipFill>
        <p:spPr>
          <a:xfrm>
            <a:off x="536812" y="2455952"/>
            <a:ext cx="6066535" cy="3455892"/>
          </a:xfrm>
          <a:prstGeom prst="rect">
            <a:avLst/>
          </a:prstGeom>
        </p:spPr>
      </p:pic>
    </p:spTree>
    <p:extLst>
      <p:ext uri="{BB962C8B-B14F-4D97-AF65-F5344CB8AC3E}">
        <p14:creationId xmlns:p14="http://schemas.microsoft.com/office/powerpoint/2010/main" val="2456790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319648-B7EA-47B8-97BF-405BA022863D}"/>
              </a:ext>
            </a:extLst>
          </p:cNvPr>
          <p:cNvSpPr>
            <a:spLocks noGrp="1"/>
          </p:cNvSpPr>
          <p:nvPr>
            <p:ph type="title"/>
          </p:nvPr>
        </p:nvSpPr>
        <p:spPr>
          <a:xfrm>
            <a:off x="964023" y="879063"/>
            <a:ext cx="6301561" cy="610863"/>
          </a:xfrm>
        </p:spPr>
        <p:txBody>
          <a:bodyPr>
            <a:normAutofit/>
          </a:bodyPr>
          <a:lstStyle/>
          <a:p>
            <a:r>
              <a:rPr lang="en-AU" sz="4000" dirty="0">
                <a:latin typeface="+mj-lt"/>
              </a:rPr>
              <a:t>Why join the committee</a:t>
            </a:r>
          </a:p>
        </p:txBody>
      </p:sp>
      <p:sp>
        <p:nvSpPr>
          <p:cNvPr id="4" name="Text Placeholder 3">
            <a:extLst>
              <a:ext uri="{FF2B5EF4-FFF2-40B4-BE49-F238E27FC236}">
                <a16:creationId xmlns:a16="http://schemas.microsoft.com/office/drawing/2014/main" id="{5422CAB4-EAA8-421C-95F0-5684769289F0}"/>
              </a:ext>
            </a:extLst>
          </p:cNvPr>
          <p:cNvSpPr>
            <a:spLocks noGrp="1"/>
          </p:cNvSpPr>
          <p:nvPr>
            <p:ph type="body" sz="quarter" idx="11"/>
          </p:nvPr>
        </p:nvSpPr>
        <p:spPr>
          <a:xfrm>
            <a:off x="6343541" y="1843861"/>
            <a:ext cx="5143501" cy="4238559"/>
          </a:xfrm>
        </p:spPr>
        <p:txBody>
          <a:bodyPr/>
          <a:lstStyle/>
          <a:p>
            <a:r>
              <a:rPr lang="en-AU" dirty="0">
                <a:solidFill>
                  <a:schemeClr val="tx1"/>
                </a:solidFill>
                <a:latin typeface="Calibri" panose="020F0502020204030204" pitchFamily="34" charset="0"/>
                <a:cs typeface="Calibri" panose="020F0502020204030204" pitchFamily="34" charset="0"/>
              </a:rPr>
              <a:t>Many interested members express their concern that being a member of a branch committee would mean a set of skills they do not possess. With that in mind, we decided to share with you our “set of skills”, which we are confident every committed professional thinking of joining already has:</a:t>
            </a:r>
          </a:p>
          <a:p>
            <a:pPr marL="285750" indent="-285750">
              <a:buFontTx/>
              <a:buChar char="-"/>
            </a:pPr>
            <a:r>
              <a:rPr lang="en-AU" dirty="0">
                <a:solidFill>
                  <a:schemeClr val="tx1"/>
                </a:solidFill>
                <a:latin typeface="Calibri" panose="020F0502020204030204" pitchFamily="34" charset="0"/>
                <a:cs typeface="Calibri" panose="020F0502020204030204" pitchFamily="34" charset="0"/>
              </a:rPr>
              <a:t>strong commitment to the profession</a:t>
            </a:r>
          </a:p>
          <a:p>
            <a:pPr marL="285750" indent="-285750">
              <a:buFontTx/>
              <a:buChar char="-"/>
            </a:pPr>
            <a:r>
              <a:rPr lang="en-AU" dirty="0">
                <a:solidFill>
                  <a:schemeClr val="tx1"/>
                </a:solidFill>
                <a:latin typeface="Calibri" panose="020F0502020204030204" pitchFamily="34" charset="0"/>
                <a:cs typeface="Calibri" panose="020F0502020204030204" pitchFamily="34" charset="0"/>
              </a:rPr>
              <a:t>a desire to share knowledge and support development</a:t>
            </a:r>
          </a:p>
          <a:p>
            <a:pPr marL="285750" indent="-285750">
              <a:buFontTx/>
              <a:buChar char="-"/>
            </a:pPr>
            <a:r>
              <a:rPr lang="en-AU" dirty="0">
                <a:solidFill>
                  <a:schemeClr val="tx1"/>
                </a:solidFill>
                <a:latin typeface="Calibri" panose="020F0502020204030204" pitchFamily="34" charset="0"/>
                <a:cs typeface="Calibri" panose="020F0502020204030204" pitchFamily="34" charset="0"/>
              </a:rPr>
              <a:t>people/organisational skills</a:t>
            </a:r>
          </a:p>
          <a:p>
            <a:pPr marL="285750" indent="-285750">
              <a:buFontTx/>
              <a:buChar char="-"/>
            </a:pPr>
            <a:r>
              <a:rPr lang="en-AU" dirty="0">
                <a:solidFill>
                  <a:schemeClr val="tx1"/>
                </a:solidFill>
                <a:latin typeface="Calibri" panose="020F0502020204030204" pitchFamily="34" charset="0"/>
                <a:cs typeface="Calibri" panose="020F0502020204030204" pitchFamily="34" charset="0"/>
              </a:rPr>
              <a:t>wanting to be part of bigger things and change</a:t>
            </a:r>
          </a:p>
          <a:p>
            <a:pPr marL="285750" indent="-285750">
              <a:buFontTx/>
              <a:buChar char="-"/>
            </a:pPr>
            <a:r>
              <a:rPr lang="en-AU" dirty="0">
                <a:solidFill>
                  <a:schemeClr val="tx1"/>
                </a:solidFill>
                <a:latin typeface="Calibri" panose="020F0502020204030204" pitchFamily="34" charset="0"/>
                <a:cs typeface="Calibri" panose="020F0502020204030204" pitchFamily="34" charset="0"/>
              </a:rPr>
              <a:t>enjoying working with colleagues</a:t>
            </a:r>
          </a:p>
          <a:p>
            <a:pPr marL="285750" indent="-285750">
              <a:buFontTx/>
              <a:buChar char="-"/>
            </a:pPr>
            <a:r>
              <a:rPr lang="en-AU" dirty="0">
                <a:solidFill>
                  <a:schemeClr val="tx1"/>
                </a:solidFill>
                <a:latin typeface="Calibri" panose="020F0502020204030204" pitchFamily="34" charset="0"/>
                <a:cs typeface="Calibri" panose="020F0502020204030204" pitchFamily="34" charset="0"/>
              </a:rPr>
              <a:t>ability to contribute ideas</a:t>
            </a:r>
          </a:p>
          <a:p>
            <a:pPr marL="285750" indent="-285750">
              <a:buFontTx/>
              <a:buChar char="-"/>
            </a:pPr>
            <a:r>
              <a:rPr lang="en-AU" dirty="0">
                <a:solidFill>
                  <a:schemeClr val="tx1"/>
                </a:solidFill>
                <a:latin typeface="Calibri" panose="020F0502020204030204" pitchFamily="34" charset="0"/>
                <a:cs typeface="Calibri" panose="020F0502020204030204" pitchFamily="34" charset="0"/>
              </a:rPr>
              <a:t>a thirst for learning</a:t>
            </a:r>
          </a:p>
          <a:p>
            <a:pPr marL="285750" indent="-285750">
              <a:buFontTx/>
              <a:buChar char="-"/>
            </a:pPr>
            <a:endParaRPr lang="en-AU" dirty="0">
              <a:solidFill>
                <a:schemeClr val="tx1"/>
              </a:solidFill>
              <a:latin typeface="Calibri" panose="020F0502020204030204" pitchFamily="34" charset="0"/>
              <a:cs typeface="Calibri" panose="020F0502020204030204" pitchFamily="34" charset="0"/>
            </a:endParaRPr>
          </a:p>
          <a:p>
            <a:pPr marL="285750" indent="-285750">
              <a:buFontTx/>
              <a:buChar char="-"/>
            </a:pPr>
            <a:endParaRPr lang="en-AU" dirty="0">
              <a:solidFill>
                <a:schemeClr val="tx1"/>
              </a:solidFill>
              <a:latin typeface="Calibri" panose="020F0502020204030204" pitchFamily="34" charset="0"/>
              <a:cs typeface="Calibri" panose="020F0502020204030204" pitchFamily="34" charset="0"/>
            </a:endParaRPr>
          </a:p>
          <a:p>
            <a:endParaRPr lang="en-AU" dirty="0">
              <a:solidFill>
                <a:schemeClr val="tx1"/>
              </a:solidFill>
              <a:latin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BF301019-956C-43C0-877B-A789EC814081}"/>
              </a:ext>
            </a:extLst>
          </p:cNvPr>
          <p:cNvSpPr>
            <a:spLocks noGrp="1"/>
          </p:cNvSpPr>
          <p:nvPr>
            <p:ph type="ftr" sz="quarter" idx="15"/>
          </p:nvPr>
        </p:nvSpPr>
        <p:spPr/>
        <p:txBody>
          <a:bodyPr/>
          <a:lstStyle/>
          <a:p>
            <a:r>
              <a:rPr lang="en-US" dirty="0"/>
              <a:t>Annual Review</a:t>
            </a:r>
            <a:endParaRPr lang="en-US" b="0" dirty="0"/>
          </a:p>
        </p:txBody>
      </p:sp>
      <p:sp>
        <p:nvSpPr>
          <p:cNvPr id="7" name="Slide Number Placeholder 6">
            <a:extLst>
              <a:ext uri="{FF2B5EF4-FFF2-40B4-BE49-F238E27FC236}">
                <a16:creationId xmlns:a16="http://schemas.microsoft.com/office/drawing/2014/main" id="{3FD617EC-D724-4798-B67C-48F2565CD301}"/>
              </a:ext>
            </a:extLst>
          </p:cNvPr>
          <p:cNvSpPr>
            <a:spLocks noGrp="1"/>
          </p:cNvSpPr>
          <p:nvPr>
            <p:ph type="sldNum" sz="quarter" idx="16"/>
          </p:nvPr>
        </p:nvSpPr>
        <p:spPr/>
        <p:txBody>
          <a:bodyPr/>
          <a:lstStyle/>
          <a:p>
            <a:fld id="{294A09A9-5501-47C1-A89A-A340965A2BE2}" type="slidenum">
              <a:rPr lang="en-US" smtClean="0"/>
              <a:pPr/>
              <a:t>6</a:t>
            </a:fld>
            <a:endParaRPr lang="en-US" dirty="0">
              <a:latin typeface="+mn-lt"/>
            </a:endParaRPr>
          </a:p>
        </p:txBody>
      </p:sp>
      <p:pic>
        <p:nvPicPr>
          <p:cNvPr id="5" name="Imagem 4">
            <a:extLst>
              <a:ext uri="{FF2B5EF4-FFF2-40B4-BE49-F238E27FC236}">
                <a16:creationId xmlns:a16="http://schemas.microsoft.com/office/drawing/2014/main" id="{2FBA18E8-A338-89A6-AE60-8B9451888EE3}"/>
              </a:ext>
            </a:extLst>
          </p:cNvPr>
          <p:cNvPicPr>
            <a:picLocks noChangeAspect="1"/>
          </p:cNvPicPr>
          <p:nvPr/>
        </p:nvPicPr>
        <p:blipFill>
          <a:blip r:embed="rId2"/>
          <a:stretch>
            <a:fillRect/>
          </a:stretch>
        </p:blipFill>
        <p:spPr>
          <a:xfrm>
            <a:off x="0" y="1639105"/>
            <a:ext cx="5852104" cy="4568065"/>
          </a:xfrm>
          <a:prstGeom prst="rect">
            <a:avLst/>
          </a:prstGeom>
        </p:spPr>
      </p:pic>
      <p:pic>
        <p:nvPicPr>
          <p:cNvPr id="119" name="Imagem 118">
            <a:extLst>
              <a:ext uri="{FF2B5EF4-FFF2-40B4-BE49-F238E27FC236}">
                <a16:creationId xmlns:a16="http://schemas.microsoft.com/office/drawing/2014/main" id="{19C70693-8D16-518B-F913-CED980FA7B10}"/>
              </a:ext>
            </a:extLst>
          </p:cNvPr>
          <p:cNvPicPr>
            <a:picLocks noChangeAspect="1"/>
          </p:cNvPicPr>
          <p:nvPr/>
        </p:nvPicPr>
        <p:blipFill>
          <a:blip r:embed="rId3"/>
          <a:stretch>
            <a:fillRect/>
          </a:stretch>
        </p:blipFill>
        <p:spPr>
          <a:xfrm>
            <a:off x="2018395" y="3975653"/>
            <a:ext cx="1910097" cy="1073425"/>
          </a:xfrm>
          <a:prstGeom prst="rect">
            <a:avLst/>
          </a:prstGeom>
        </p:spPr>
      </p:pic>
      <p:pic>
        <p:nvPicPr>
          <p:cNvPr id="121" name="Imagem 120">
            <a:extLst>
              <a:ext uri="{FF2B5EF4-FFF2-40B4-BE49-F238E27FC236}">
                <a16:creationId xmlns:a16="http://schemas.microsoft.com/office/drawing/2014/main" id="{D7A7627F-0409-24F5-2329-89DF43DAC43B}"/>
              </a:ext>
            </a:extLst>
          </p:cNvPr>
          <p:cNvPicPr>
            <a:picLocks noChangeAspect="1"/>
          </p:cNvPicPr>
          <p:nvPr/>
        </p:nvPicPr>
        <p:blipFill>
          <a:blip r:embed="rId4"/>
          <a:stretch>
            <a:fillRect/>
          </a:stretch>
        </p:blipFill>
        <p:spPr>
          <a:xfrm>
            <a:off x="1991891" y="1732209"/>
            <a:ext cx="1910097" cy="1154017"/>
          </a:xfrm>
          <a:prstGeom prst="rect">
            <a:avLst/>
          </a:prstGeom>
        </p:spPr>
      </p:pic>
      <p:pic>
        <p:nvPicPr>
          <p:cNvPr id="123" name="Imagem 122">
            <a:extLst>
              <a:ext uri="{FF2B5EF4-FFF2-40B4-BE49-F238E27FC236}">
                <a16:creationId xmlns:a16="http://schemas.microsoft.com/office/drawing/2014/main" id="{D2676B8C-CE9A-FDCD-29FD-BA0CB3647A56}"/>
              </a:ext>
            </a:extLst>
          </p:cNvPr>
          <p:cNvPicPr>
            <a:picLocks noChangeAspect="1"/>
          </p:cNvPicPr>
          <p:nvPr/>
        </p:nvPicPr>
        <p:blipFill>
          <a:blip r:embed="rId5"/>
          <a:stretch>
            <a:fillRect/>
          </a:stretch>
        </p:blipFill>
        <p:spPr>
          <a:xfrm>
            <a:off x="3915240" y="1774492"/>
            <a:ext cx="1910096" cy="1107856"/>
          </a:xfrm>
          <a:prstGeom prst="rect">
            <a:avLst/>
          </a:prstGeom>
        </p:spPr>
      </p:pic>
    </p:spTree>
    <p:extLst>
      <p:ext uri="{BB962C8B-B14F-4D97-AF65-F5344CB8AC3E}">
        <p14:creationId xmlns:p14="http://schemas.microsoft.com/office/powerpoint/2010/main" val="312404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88383" y="612799"/>
            <a:ext cx="7532277" cy="610863"/>
          </a:xfrm>
        </p:spPr>
        <p:txBody>
          <a:bodyPr>
            <a:normAutofit/>
          </a:bodyPr>
          <a:lstStyle/>
          <a:p>
            <a:r>
              <a:rPr lang="en-US" sz="4000" dirty="0"/>
              <a:t>Our team</a:t>
            </a:r>
          </a:p>
        </p:txBody>
      </p:sp>
      <p:sp>
        <p:nvSpPr>
          <p:cNvPr id="17" name="Slide Number Placeholder 16">
            <a:extLst>
              <a:ext uri="{FF2B5EF4-FFF2-40B4-BE49-F238E27FC236}">
                <a16:creationId xmlns:a16="http://schemas.microsoft.com/office/drawing/2014/main" id="{32DA2B67-BDBB-C945-988B-6C0D86F697CE}"/>
              </a:ext>
            </a:extLst>
          </p:cNvPr>
          <p:cNvSpPr>
            <a:spLocks noGrp="1"/>
          </p:cNvSpPr>
          <p:nvPr>
            <p:ph type="sldNum" sz="quarter" idx="34"/>
          </p:nvPr>
        </p:nvSpPr>
        <p:spPr/>
        <p:txBody>
          <a:bodyPr/>
          <a:lstStyle/>
          <a:p>
            <a:fld id="{294A09A9-5501-47C1-A89A-A340965A2BE2}" type="slidenum">
              <a:rPr lang="en-US" smtClean="0"/>
              <a:pPr/>
              <a:t>7</a:t>
            </a:fld>
            <a:endParaRPr lang="en-US" dirty="0"/>
          </a:p>
        </p:txBody>
      </p:sp>
      <p:pic>
        <p:nvPicPr>
          <p:cNvPr id="50" name="Picture 49" descr="A person wearing glasses&#10;&#10;Description automatically generated with medium confidence">
            <a:extLst>
              <a:ext uri="{FF2B5EF4-FFF2-40B4-BE49-F238E27FC236}">
                <a16:creationId xmlns:a16="http://schemas.microsoft.com/office/drawing/2014/main" id="{6002D366-09AF-446F-8CC4-3681DAED8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149" y="4109671"/>
            <a:ext cx="1186006" cy="1800000"/>
          </a:xfrm>
          <a:prstGeom prst="rect">
            <a:avLst/>
          </a:prstGeom>
        </p:spPr>
      </p:pic>
      <p:pic>
        <p:nvPicPr>
          <p:cNvPr id="54" name="Picture 53" descr="A person wearing glasses&#10;&#10;Description automatically generated with medium confidence">
            <a:extLst>
              <a:ext uri="{FF2B5EF4-FFF2-40B4-BE49-F238E27FC236}">
                <a16:creationId xmlns:a16="http://schemas.microsoft.com/office/drawing/2014/main" id="{C206833B-D019-4A42-9486-350B97C29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944" y="1395877"/>
            <a:ext cx="1626775" cy="2037133"/>
          </a:xfrm>
          <a:prstGeom prst="rect">
            <a:avLst/>
          </a:prstGeom>
        </p:spPr>
      </p:pic>
      <p:sp>
        <p:nvSpPr>
          <p:cNvPr id="57" name="TextBox 56">
            <a:extLst>
              <a:ext uri="{FF2B5EF4-FFF2-40B4-BE49-F238E27FC236}">
                <a16:creationId xmlns:a16="http://schemas.microsoft.com/office/drawing/2014/main" id="{12942279-17E4-4413-B9D7-14DE4B757136}"/>
              </a:ext>
            </a:extLst>
          </p:cNvPr>
          <p:cNvSpPr txBox="1"/>
          <p:nvPr/>
        </p:nvSpPr>
        <p:spPr>
          <a:xfrm>
            <a:off x="753362" y="3536034"/>
            <a:ext cx="1702710" cy="261610"/>
          </a:xfrm>
          <a:prstGeom prst="rect">
            <a:avLst/>
          </a:prstGeom>
          <a:noFill/>
        </p:spPr>
        <p:txBody>
          <a:bodyPr wrap="none" rtlCol="0">
            <a:spAutoFit/>
          </a:bodyPr>
          <a:lstStyle/>
          <a:p>
            <a:r>
              <a:rPr lang="en-AU" sz="1100" dirty="0">
                <a:solidFill>
                  <a:schemeClr val="bg1"/>
                </a:solidFill>
              </a:rPr>
              <a:t>Carina Mackenzie - Chair </a:t>
            </a:r>
          </a:p>
        </p:txBody>
      </p:sp>
      <p:sp>
        <p:nvSpPr>
          <p:cNvPr id="60" name="TextBox 59">
            <a:extLst>
              <a:ext uri="{FF2B5EF4-FFF2-40B4-BE49-F238E27FC236}">
                <a16:creationId xmlns:a16="http://schemas.microsoft.com/office/drawing/2014/main" id="{A525AD59-736A-44CE-A7FF-33165BDF0904}"/>
              </a:ext>
            </a:extLst>
          </p:cNvPr>
          <p:cNvSpPr txBox="1"/>
          <p:nvPr/>
        </p:nvSpPr>
        <p:spPr>
          <a:xfrm>
            <a:off x="2474333" y="3509712"/>
            <a:ext cx="1616148" cy="261610"/>
          </a:xfrm>
          <a:prstGeom prst="rect">
            <a:avLst/>
          </a:prstGeom>
          <a:noFill/>
        </p:spPr>
        <p:txBody>
          <a:bodyPr wrap="none" rtlCol="0">
            <a:spAutoFit/>
          </a:bodyPr>
          <a:lstStyle/>
          <a:p>
            <a:r>
              <a:rPr lang="en-AU" sz="1100" dirty="0">
                <a:solidFill>
                  <a:schemeClr val="bg1"/>
                </a:solidFill>
              </a:rPr>
              <a:t>Leisa Maia – Vice Chair </a:t>
            </a:r>
          </a:p>
        </p:txBody>
      </p:sp>
      <p:sp>
        <p:nvSpPr>
          <p:cNvPr id="65" name="TextBox 64">
            <a:extLst>
              <a:ext uri="{FF2B5EF4-FFF2-40B4-BE49-F238E27FC236}">
                <a16:creationId xmlns:a16="http://schemas.microsoft.com/office/drawing/2014/main" id="{86D04C23-B23E-4291-992E-1E0C376DFE02}"/>
              </a:ext>
            </a:extLst>
          </p:cNvPr>
          <p:cNvSpPr txBox="1"/>
          <p:nvPr/>
        </p:nvSpPr>
        <p:spPr>
          <a:xfrm>
            <a:off x="4318180" y="3503632"/>
            <a:ext cx="1810111" cy="261610"/>
          </a:xfrm>
          <a:prstGeom prst="rect">
            <a:avLst/>
          </a:prstGeom>
          <a:noFill/>
        </p:spPr>
        <p:txBody>
          <a:bodyPr wrap="none" rtlCol="0">
            <a:spAutoFit/>
          </a:bodyPr>
          <a:lstStyle/>
          <a:p>
            <a:r>
              <a:rPr lang="en-AU" sz="1100" dirty="0">
                <a:solidFill>
                  <a:schemeClr val="bg1"/>
                </a:solidFill>
              </a:rPr>
              <a:t>Andrea Dallape - Secretary</a:t>
            </a:r>
          </a:p>
        </p:txBody>
      </p:sp>
      <p:pic>
        <p:nvPicPr>
          <p:cNvPr id="70" name="Picture 69" descr="A picture containing person, person, red, smiling&#10;&#10;Description automatically generated">
            <a:extLst>
              <a:ext uri="{FF2B5EF4-FFF2-40B4-BE49-F238E27FC236}">
                <a16:creationId xmlns:a16="http://schemas.microsoft.com/office/drawing/2014/main" id="{621D4EAC-86A4-476B-B8E7-D22725A51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9069" y="4069763"/>
            <a:ext cx="1468274" cy="1800000"/>
          </a:xfrm>
          <a:prstGeom prst="rect">
            <a:avLst/>
          </a:prstGeom>
        </p:spPr>
      </p:pic>
      <p:pic>
        <p:nvPicPr>
          <p:cNvPr id="74" name="Picture 73" descr="A person wearing glasses&#10;&#10;Description automatically generated with medium confidence">
            <a:extLst>
              <a:ext uri="{FF2B5EF4-FFF2-40B4-BE49-F238E27FC236}">
                <a16:creationId xmlns:a16="http://schemas.microsoft.com/office/drawing/2014/main" id="{1891F6B0-A7A3-4359-B95C-32633C22D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096" y="4107618"/>
            <a:ext cx="1618051" cy="1800000"/>
          </a:xfrm>
          <a:prstGeom prst="rect">
            <a:avLst/>
          </a:prstGeom>
        </p:spPr>
      </p:pic>
      <p:pic>
        <p:nvPicPr>
          <p:cNvPr id="76" name="Picture 75" descr="A person wearing glasses&#10;&#10;Description automatically generated with medium confidence">
            <a:extLst>
              <a:ext uri="{FF2B5EF4-FFF2-40B4-BE49-F238E27FC236}">
                <a16:creationId xmlns:a16="http://schemas.microsoft.com/office/drawing/2014/main" id="{A9BC6C61-1776-4DA1-BFC0-7DC8739B6C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1696" y="1350553"/>
            <a:ext cx="1437410" cy="2057612"/>
          </a:xfrm>
          <a:prstGeom prst="rect">
            <a:avLst/>
          </a:prstGeom>
        </p:spPr>
      </p:pic>
      <p:sp>
        <p:nvSpPr>
          <p:cNvPr id="77" name="TextBox 76">
            <a:extLst>
              <a:ext uri="{FF2B5EF4-FFF2-40B4-BE49-F238E27FC236}">
                <a16:creationId xmlns:a16="http://schemas.microsoft.com/office/drawing/2014/main" id="{568267EB-9C7A-49C2-BF53-446BD52D1A70}"/>
              </a:ext>
            </a:extLst>
          </p:cNvPr>
          <p:cNvSpPr txBox="1"/>
          <p:nvPr/>
        </p:nvSpPr>
        <p:spPr>
          <a:xfrm>
            <a:off x="6128291" y="3466401"/>
            <a:ext cx="1250662" cy="430887"/>
          </a:xfrm>
          <a:prstGeom prst="rect">
            <a:avLst/>
          </a:prstGeom>
          <a:noFill/>
        </p:spPr>
        <p:txBody>
          <a:bodyPr wrap="none" rtlCol="0">
            <a:spAutoFit/>
          </a:bodyPr>
          <a:lstStyle/>
          <a:p>
            <a:pPr algn="ctr"/>
            <a:r>
              <a:rPr lang="en-AU" sz="1100" dirty="0">
                <a:solidFill>
                  <a:schemeClr val="bg1"/>
                </a:solidFill>
              </a:rPr>
              <a:t>Renata Oliveira – </a:t>
            </a:r>
          </a:p>
          <a:p>
            <a:pPr algn="ctr"/>
            <a:r>
              <a:rPr lang="en-AU" sz="1100" dirty="0">
                <a:solidFill>
                  <a:schemeClr val="bg1"/>
                </a:solidFill>
              </a:rPr>
              <a:t>PD Coordinator</a:t>
            </a:r>
          </a:p>
        </p:txBody>
      </p:sp>
      <p:sp>
        <p:nvSpPr>
          <p:cNvPr id="79" name="TextBox 78">
            <a:extLst>
              <a:ext uri="{FF2B5EF4-FFF2-40B4-BE49-F238E27FC236}">
                <a16:creationId xmlns:a16="http://schemas.microsoft.com/office/drawing/2014/main" id="{162D3A1D-16D3-4351-A787-79E2525C6A6B}"/>
              </a:ext>
            </a:extLst>
          </p:cNvPr>
          <p:cNvSpPr txBox="1"/>
          <p:nvPr/>
        </p:nvSpPr>
        <p:spPr>
          <a:xfrm>
            <a:off x="2469039" y="5927803"/>
            <a:ext cx="1616148" cy="261610"/>
          </a:xfrm>
          <a:prstGeom prst="rect">
            <a:avLst/>
          </a:prstGeom>
          <a:noFill/>
        </p:spPr>
        <p:txBody>
          <a:bodyPr wrap="none" rtlCol="0">
            <a:spAutoFit/>
          </a:bodyPr>
          <a:lstStyle/>
          <a:p>
            <a:r>
              <a:rPr lang="en-AU" sz="1100" dirty="0">
                <a:solidFill>
                  <a:schemeClr val="bg1"/>
                </a:solidFill>
              </a:rPr>
              <a:t>Mariam Elliott - Member</a:t>
            </a:r>
          </a:p>
        </p:txBody>
      </p:sp>
      <p:sp>
        <p:nvSpPr>
          <p:cNvPr id="81" name="TextBox 80">
            <a:extLst>
              <a:ext uri="{FF2B5EF4-FFF2-40B4-BE49-F238E27FC236}">
                <a16:creationId xmlns:a16="http://schemas.microsoft.com/office/drawing/2014/main" id="{21CE5BDE-29B7-4D7F-9717-3BD676D5CF04}"/>
              </a:ext>
            </a:extLst>
          </p:cNvPr>
          <p:cNvSpPr txBox="1"/>
          <p:nvPr/>
        </p:nvSpPr>
        <p:spPr>
          <a:xfrm>
            <a:off x="4227687" y="5906096"/>
            <a:ext cx="1555234" cy="261610"/>
          </a:xfrm>
          <a:prstGeom prst="rect">
            <a:avLst/>
          </a:prstGeom>
          <a:noFill/>
        </p:spPr>
        <p:txBody>
          <a:bodyPr wrap="none" rtlCol="0">
            <a:spAutoFit/>
          </a:bodyPr>
          <a:lstStyle/>
          <a:p>
            <a:r>
              <a:rPr lang="en-AU" sz="1100" dirty="0">
                <a:solidFill>
                  <a:schemeClr val="bg1"/>
                </a:solidFill>
              </a:rPr>
              <a:t>Haifa El Kadi - Member</a:t>
            </a:r>
          </a:p>
        </p:txBody>
      </p:sp>
      <p:sp>
        <p:nvSpPr>
          <p:cNvPr id="82" name="TextBox 81">
            <a:extLst>
              <a:ext uri="{FF2B5EF4-FFF2-40B4-BE49-F238E27FC236}">
                <a16:creationId xmlns:a16="http://schemas.microsoft.com/office/drawing/2014/main" id="{9EF84F73-95E8-4533-BA9A-5CE87B5288B3}"/>
              </a:ext>
            </a:extLst>
          </p:cNvPr>
          <p:cNvSpPr txBox="1"/>
          <p:nvPr/>
        </p:nvSpPr>
        <p:spPr>
          <a:xfrm>
            <a:off x="5800154" y="5911504"/>
            <a:ext cx="1733167" cy="261610"/>
          </a:xfrm>
          <a:prstGeom prst="rect">
            <a:avLst/>
          </a:prstGeom>
          <a:noFill/>
        </p:spPr>
        <p:txBody>
          <a:bodyPr wrap="none" rtlCol="0">
            <a:spAutoFit/>
          </a:bodyPr>
          <a:lstStyle/>
          <a:p>
            <a:r>
              <a:rPr lang="en-AU" sz="1100" dirty="0">
                <a:solidFill>
                  <a:schemeClr val="bg1"/>
                </a:solidFill>
              </a:rPr>
              <a:t>Elisabeth Kissel - Member</a:t>
            </a:r>
          </a:p>
        </p:txBody>
      </p:sp>
      <p:pic>
        <p:nvPicPr>
          <p:cNvPr id="86" name="Picture 85" descr="A close-up of a person smiling&#10;&#10;Description automatically generated">
            <a:extLst>
              <a:ext uri="{FF2B5EF4-FFF2-40B4-BE49-F238E27FC236}">
                <a16:creationId xmlns:a16="http://schemas.microsoft.com/office/drawing/2014/main" id="{FB93EAC6-9F13-4488-AEA3-9747BE16DE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5996" y="1374217"/>
            <a:ext cx="1563974" cy="2010284"/>
          </a:xfrm>
          <a:prstGeom prst="rect">
            <a:avLst/>
          </a:prstGeom>
        </p:spPr>
      </p:pic>
      <p:pic>
        <p:nvPicPr>
          <p:cNvPr id="89" name="Picture 88" descr="A person in a suit and tie&#10;&#10;Description automatically generated with medium confidence">
            <a:extLst>
              <a:ext uri="{FF2B5EF4-FFF2-40B4-BE49-F238E27FC236}">
                <a16:creationId xmlns:a16="http://schemas.microsoft.com/office/drawing/2014/main" id="{F3D89616-4D3D-4DBE-ABD6-EDE4CEDB66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579" y="4006166"/>
            <a:ext cx="1423003" cy="1863597"/>
          </a:xfrm>
          <a:prstGeom prst="rect">
            <a:avLst/>
          </a:prstGeom>
        </p:spPr>
      </p:pic>
      <p:sp>
        <p:nvSpPr>
          <p:cNvPr id="90" name="TextBox 89">
            <a:extLst>
              <a:ext uri="{FF2B5EF4-FFF2-40B4-BE49-F238E27FC236}">
                <a16:creationId xmlns:a16="http://schemas.microsoft.com/office/drawing/2014/main" id="{319852F1-01B4-456C-A7B8-6249CD23FE5F}"/>
              </a:ext>
            </a:extLst>
          </p:cNvPr>
          <p:cNvSpPr txBox="1"/>
          <p:nvPr/>
        </p:nvSpPr>
        <p:spPr>
          <a:xfrm>
            <a:off x="770942" y="5885548"/>
            <a:ext cx="1439673" cy="430887"/>
          </a:xfrm>
          <a:prstGeom prst="rect">
            <a:avLst/>
          </a:prstGeom>
          <a:noFill/>
        </p:spPr>
        <p:txBody>
          <a:bodyPr wrap="square" rtlCol="0">
            <a:spAutoFit/>
          </a:bodyPr>
          <a:lstStyle/>
          <a:p>
            <a:r>
              <a:rPr lang="en-AU" sz="1100" dirty="0">
                <a:solidFill>
                  <a:schemeClr val="bg1"/>
                </a:solidFill>
              </a:rPr>
              <a:t>Zhen Guan – Vice-PD Coordinator</a:t>
            </a:r>
          </a:p>
        </p:txBody>
      </p:sp>
      <p:pic>
        <p:nvPicPr>
          <p:cNvPr id="6" name="Imagem 5">
            <a:extLst>
              <a:ext uri="{FF2B5EF4-FFF2-40B4-BE49-F238E27FC236}">
                <a16:creationId xmlns:a16="http://schemas.microsoft.com/office/drawing/2014/main" id="{21448F98-1646-8926-20CE-60FEC6DEC7B7}"/>
              </a:ext>
            </a:extLst>
          </p:cNvPr>
          <p:cNvPicPr>
            <a:picLocks noChangeAspect="1"/>
          </p:cNvPicPr>
          <p:nvPr/>
        </p:nvPicPr>
        <p:blipFill>
          <a:blip r:embed="rId9"/>
          <a:stretch>
            <a:fillRect/>
          </a:stretch>
        </p:blipFill>
        <p:spPr>
          <a:xfrm>
            <a:off x="874877" y="1327451"/>
            <a:ext cx="1527981" cy="2118098"/>
          </a:xfrm>
          <a:prstGeom prst="rect">
            <a:avLst/>
          </a:prstGeom>
        </p:spPr>
      </p:pic>
      <p:sp>
        <p:nvSpPr>
          <p:cNvPr id="11" name="TextBox 81">
            <a:extLst>
              <a:ext uri="{FF2B5EF4-FFF2-40B4-BE49-F238E27FC236}">
                <a16:creationId xmlns:a16="http://schemas.microsoft.com/office/drawing/2014/main" id="{35C74FFA-4A0F-C413-BD57-DCFC6D5BC5D0}"/>
              </a:ext>
            </a:extLst>
          </p:cNvPr>
          <p:cNvSpPr txBox="1"/>
          <p:nvPr/>
        </p:nvSpPr>
        <p:spPr>
          <a:xfrm>
            <a:off x="7733226" y="5919520"/>
            <a:ext cx="1250663" cy="261610"/>
          </a:xfrm>
          <a:prstGeom prst="rect">
            <a:avLst/>
          </a:prstGeom>
          <a:noFill/>
        </p:spPr>
        <p:txBody>
          <a:bodyPr wrap="none" rtlCol="0">
            <a:spAutoFit/>
          </a:bodyPr>
          <a:lstStyle/>
          <a:p>
            <a:r>
              <a:rPr lang="en-AU" sz="1100" dirty="0">
                <a:solidFill>
                  <a:schemeClr val="bg1"/>
                </a:solidFill>
              </a:rPr>
              <a:t>Han Xu - Member</a:t>
            </a:r>
          </a:p>
        </p:txBody>
      </p:sp>
      <p:pic>
        <p:nvPicPr>
          <p:cNvPr id="15" name="Imagem 14">
            <a:extLst>
              <a:ext uri="{FF2B5EF4-FFF2-40B4-BE49-F238E27FC236}">
                <a16:creationId xmlns:a16="http://schemas.microsoft.com/office/drawing/2014/main" id="{04860EB2-52EF-7DAF-A42A-A9C01B4CD031}"/>
              </a:ext>
            </a:extLst>
          </p:cNvPr>
          <p:cNvPicPr>
            <a:picLocks noChangeAspect="1"/>
          </p:cNvPicPr>
          <p:nvPr/>
        </p:nvPicPr>
        <p:blipFill>
          <a:blip r:embed="rId10"/>
          <a:stretch>
            <a:fillRect/>
          </a:stretch>
        </p:blipFill>
        <p:spPr>
          <a:xfrm>
            <a:off x="7684722" y="4069763"/>
            <a:ext cx="1671876" cy="1791296"/>
          </a:xfrm>
          <a:prstGeom prst="rect">
            <a:avLst/>
          </a:prstGeom>
        </p:spPr>
      </p:pic>
    </p:spTree>
    <p:extLst>
      <p:ext uri="{BB962C8B-B14F-4D97-AF65-F5344CB8AC3E}">
        <p14:creationId xmlns:p14="http://schemas.microsoft.com/office/powerpoint/2010/main" val="18884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ço Reservado para Imagem 19" descr="Grupo de pessoas em um parque&#10;&#10;Descrição gerada automaticamente">
            <a:extLst>
              <a:ext uri="{FF2B5EF4-FFF2-40B4-BE49-F238E27FC236}">
                <a16:creationId xmlns:a16="http://schemas.microsoft.com/office/drawing/2014/main" id="{BC6B7B38-8E91-1D2F-A8CA-4DCD01AB3452}"/>
              </a:ext>
            </a:extLst>
          </p:cNvPr>
          <p:cNvPicPr>
            <a:picLocks noGrp="1" noChangeAspect="1"/>
          </p:cNvPicPr>
          <p:nvPr>
            <p:ph type="pic" sz="quarter" idx="27"/>
          </p:nvPr>
        </p:nvPicPr>
        <p:blipFill>
          <a:blip r:embed="rId2">
            <a:extLst>
              <a:ext uri="{28A0092B-C50C-407E-A947-70E740481C1C}">
                <a14:useLocalDpi xmlns:a14="http://schemas.microsoft.com/office/drawing/2010/main" val="0"/>
              </a:ext>
            </a:extLst>
          </a:blip>
          <a:srcRect l="15355" r="15355"/>
          <a:stretch>
            <a:fillRect/>
          </a:stretch>
        </p:blipFill>
        <p:spPr>
          <a:xfrm>
            <a:off x="963613" y="1949959"/>
            <a:ext cx="3074987" cy="2957361"/>
          </a:xfrm>
        </p:spPr>
      </p:pic>
      <p:pic>
        <p:nvPicPr>
          <p:cNvPr id="22" name="Espaço Reservado para Imagem 21" descr="Grupo de pessoas sentadas ao redor de mesa com cadeira&#10;&#10;Descrição gerada automaticamente">
            <a:extLst>
              <a:ext uri="{FF2B5EF4-FFF2-40B4-BE49-F238E27FC236}">
                <a16:creationId xmlns:a16="http://schemas.microsoft.com/office/drawing/2014/main" id="{9F5D4F0A-27BA-F2B0-3539-26F6660A3473}"/>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Lst>
          </a:blip>
          <a:srcRect l="10955" r="10955"/>
          <a:stretch>
            <a:fillRect/>
          </a:stretch>
        </p:blipFill>
        <p:spPr>
          <a:xfrm>
            <a:off x="4562229" y="2094876"/>
            <a:ext cx="2474725" cy="2380061"/>
          </a:xfrm>
        </p:spPr>
      </p:pic>
      <p:sp>
        <p:nvSpPr>
          <p:cNvPr id="16" name="Espaço Reservado para Rodapé 15">
            <a:extLst>
              <a:ext uri="{FF2B5EF4-FFF2-40B4-BE49-F238E27FC236}">
                <a16:creationId xmlns:a16="http://schemas.microsoft.com/office/drawing/2014/main" id="{4176AEB9-1CDE-3255-514D-77822AEB12B6}"/>
              </a:ext>
            </a:extLst>
          </p:cNvPr>
          <p:cNvSpPr>
            <a:spLocks noGrp="1"/>
          </p:cNvSpPr>
          <p:nvPr>
            <p:ph type="ftr" sz="quarter" idx="33"/>
          </p:nvPr>
        </p:nvSpPr>
        <p:spPr/>
        <p:txBody>
          <a:bodyPr/>
          <a:lstStyle/>
          <a:p>
            <a:r>
              <a:rPr lang="en-US"/>
              <a:t>Annual Review</a:t>
            </a:r>
            <a:endParaRPr lang="en-US" b="0" dirty="0"/>
          </a:p>
        </p:txBody>
      </p:sp>
      <p:sp>
        <p:nvSpPr>
          <p:cNvPr id="17" name="Espaço Reservado para Número de Slide 16">
            <a:extLst>
              <a:ext uri="{FF2B5EF4-FFF2-40B4-BE49-F238E27FC236}">
                <a16:creationId xmlns:a16="http://schemas.microsoft.com/office/drawing/2014/main" id="{127E4119-F519-9B25-8046-4676836D18EC}"/>
              </a:ext>
            </a:extLst>
          </p:cNvPr>
          <p:cNvSpPr>
            <a:spLocks noGrp="1"/>
          </p:cNvSpPr>
          <p:nvPr>
            <p:ph type="sldNum" sz="quarter" idx="34"/>
          </p:nvPr>
        </p:nvSpPr>
        <p:spPr/>
        <p:txBody>
          <a:bodyPr/>
          <a:lstStyle/>
          <a:p>
            <a:fld id="{294A09A9-5501-47C1-A89A-A340965A2BE2}" type="slidenum">
              <a:rPr lang="en-US" smtClean="0"/>
              <a:pPr/>
              <a:t>8</a:t>
            </a:fld>
            <a:endParaRPr lang="en-US" dirty="0">
              <a:latin typeface="+mn-lt"/>
            </a:endParaRPr>
          </a:p>
        </p:txBody>
      </p:sp>
      <p:sp>
        <p:nvSpPr>
          <p:cNvPr id="18" name="Title 1">
            <a:extLst>
              <a:ext uri="{FF2B5EF4-FFF2-40B4-BE49-F238E27FC236}">
                <a16:creationId xmlns:a16="http://schemas.microsoft.com/office/drawing/2014/main" id="{27A4F6A0-C00D-9D38-01D8-CB35156959AB}"/>
              </a:ext>
            </a:extLst>
          </p:cNvPr>
          <p:cNvSpPr>
            <a:spLocks noGrp="1"/>
          </p:cNvSpPr>
          <p:nvPr>
            <p:ph type="title"/>
          </p:nvPr>
        </p:nvSpPr>
        <p:spPr>
          <a:xfrm>
            <a:off x="963613" y="879475"/>
            <a:ext cx="7532687" cy="611188"/>
          </a:xfrm>
        </p:spPr>
        <p:txBody>
          <a:bodyPr>
            <a:normAutofit/>
          </a:bodyPr>
          <a:lstStyle/>
          <a:p>
            <a:r>
              <a:rPr lang="en-US" dirty="0"/>
              <a:t>Branch activity r</a:t>
            </a:r>
            <a:r>
              <a:rPr lang="en-US" sz="4000" dirty="0"/>
              <a:t>eports</a:t>
            </a:r>
          </a:p>
        </p:txBody>
      </p:sp>
      <p:pic>
        <p:nvPicPr>
          <p:cNvPr id="24" name="Imagem 23" descr="Grupo de pessoas sentadas ao redor de uma mesa&#10;&#10;Descrição gerada automaticamente">
            <a:extLst>
              <a:ext uri="{FF2B5EF4-FFF2-40B4-BE49-F238E27FC236}">
                <a16:creationId xmlns:a16="http://schemas.microsoft.com/office/drawing/2014/main" id="{E8B42749-CE14-F990-9EEA-BF7B0C8EB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799" y="4633046"/>
            <a:ext cx="2546503" cy="1909878"/>
          </a:xfrm>
          <a:prstGeom prst="rect">
            <a:avLst/>
          </a:prstGeom>
        </p:spPr>
      </p:pic>
      <p:pic>
        <p:nvPicPr>
          <p:cNvPr id="26" name="Imagem 25" descr="Bandeja com pratos de comida em cima de prato azul&#10;&#10;Descrição gerada automaticamente">
            <a:extLst>
              <a:ext uri="{FF2B5EF4-FFF2-40B4-BE49-F238E27FC236}">
                <a16:creationId xmlns:a16="http://schemas.microsoft.com/office/drawing/2014/main" id="{9C48D814-981C-3DB7-7E27-96CCE17F02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7222" y="4629034"/>
            <a:ext cx="2541154" cy="1909878"/>
          </a:xfrm>
          <a:prstGeom prst="rect">
            <a:avLst/>
          </a:prstGeom>
        </p:spPr>
      </p:pic>
    </p:spTree>
    <p:extLst>
      <p:ext uri="{BB962C8B-B14F-4D97-AF65-F5344CB8AC3E}">
        <p14:creationId xmlns:p14="http://schemas.microsoft.com/office/powerpoint/2010/main" val="168678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4D34186-6D16-3C6A-2A93-AE5961610B0E}"/>
              </a:ext>
            </a:extLst>
          </p:cNvPr>
          <p:cNvSpPr>
            <a:spLocks noGrp="1"/>
          </p:cNvSpPr>
          <p:nvPr>
            <p:ph type="title"/>
          </p:nvPr>
        </p:nvSpPr>
        <p:spPr>
          <a:xfrm>
            <a:off x="1030357" y="297877"/>
            <a:ext cx="8292548" cy="1353401"/>
          </a:xfrm>
        </p:spPr>
        <p:txBody>
          <a:bodyPr>
            <a:normAutofit fontScale="90000"/>
          </a:bodyPr>
          <a:lstStyle/>
          <a:p>
            <a:r>
              <a:rPr lang="en-AU" dirty="0">
                <a:latin typeface="+mj-lt"/>
              </a:rPr>
              <a:t>Professional Development: The Backbone </a:t>
            </a:r>
            <a:br>
              <a:rPr lang="en-AU" dirty="0">
                <a:latin typeface="+mj-lt"/>
              </a:rPr>
            </a:br>
            <a:r>
              <a:rPr lang="en-AU" dirty="0">
                <a:latin typeface="+mj-lt"/>
              </a:rPr>
              <a:t>of the Profession</a:t>
            </a:r>
            <a:endParaRPr lang="pt-BR" dirty="0">
              <a:latin typeface="+mj-lt"/>
            </a:endParaRPr>
          </a:p>
        </p:txBody>
      </p:sp>
      <p:sp>
        <p:nvSpPr>
          <p:cNvPr id="4" name="Espaço Reservado para Texto 3">
            <a:extLst>
              <a:ext uri="{FF2B5EF4-FFF2-40B4-BE49-F238E27FC236}">
                <a16:creationId xmlns:a16="http://schemas.microsoft.com/office/drawing/2014/main" id="{F218E85D-9C52-75AA-FC88-1E50542B8447}"/>
              </a:ext>
            </a:extLst>
          </p:cNvPr>
          <p:cNvSpPr>
            <a:spLocks noGrp="1"/>
          </p:cNvSpPr>
          <p:nvPr>
            <p:ph type="body" sz="quarter" idx="11"/>
          </p:nvPr>
        </p:nvSpPr>
        <p:spPr>
          <a:xfrm>
            <a:off x="3581400" y="2232050"/>
            <a:ext cx="8292548" cy="3943466"/>
          </a:xfrm>
        </p:spPr>
        <p:txBody>
          <a:bodyPr/>
          <a:lstStyle/>
          <a:p>
            <a:pPr algn="l">
              <a:spcAft>
                <a:spcPts val="0"/>
              </a:spcAft>
            </a:pPr>
            <a:r>
              <a:rPr lang="en-AU" sz="1600" b="0" i="0" dirty="0">
                <a:solidFill>
                  <a:schemeClr val="tx1"/>
                </a:solidFill>
                <a:effectLst/>
                <a:latin typeface="Calibri" panose="020F0502020204030204" pitchFamily="34" charset="0"/>
              </a:rPr>
              <a:t>With COVID-19 restrictions starting to lift, the QLD branch were thrilled to be able to get back to hosting in-person events again in 2022.</a:t>
            </a:r>
          </a:p>
          <a:p>
            <a:pPr algn="l">
              <a:spcAft>
                <a:spcPts val="0"/>
              </a:spcAft>
            </a:pPr>
            <a:r>
              <a:rPr lang="en-AU" sz="1600" b="0" i="0" dirty="0">
                <a:solidFill>
                  <a:schemeClr val="tx1"/>
                </a:solidFill>
                <a:effectLst/>
                <a:latin typeface="Calibri" panose="020F0502020204030204" pitchFamily="34" charset="0"/>
              </a:rPr>
              <a:t>We started the year with a networking coffee event held at the Brisbane Botanical Gardens. The event was well attended by seasoned professionals and newcomers alike. It was fantastic to reconnect with colleagues and meet some new faces.</a:t>
            </a:r>
          </a:p>
          <a:p>
            <a:pPr algn="l">
              <a:spcAft>
                <a:spcPts val="0"/>
              </a:spcAft>
            </a:pPr>
            <a:r>
              <a:rPr lang="en-AU" sz="1600" b="0" i="0" dirty="0">
                <a:solidFill>
                  <a:schemeClr val="tx1"/>
                </a:solidFill>
                <a:effectLst/>
                <a:latin typeface="Calibri" panose="020F0502020204030204" pitchFamily="34" charset="0"/>
              </a:rPr>
              <a:t>A second in-person event was held in May on Ethics for Translators. This event was held at national level and it was a blend of in-person attendance and online which allowed for fruitful discussion between participants during online breaks.</a:t>
            </a:r>
          </a:p>
          <a:p>
            <a:pPr algn="l">
              <a:spcAft>
                <a:spcPts val="0"/>
              </a:spcAft>
            </a:pPr>
            <a:r>
              <a:rPr lang="en-AU" sz="1600" b="0" i="0" dirty="0">
                <a:solidFill>
                  <a:schemeClr val="tx1"/>
                </a:solidFill>
                <a:effectLst/>
                <a:latin typeface="Calibri" panose="020F0502020204030204" pitchFamily="34" charset="0"/>
              </a:rPr>
              <a:t>In August, the QLD branch provided a further in-person event held in the Brisbane CBD. </a:t>
            </a:r>
            <a:r>
              <a:rPr lang="en-AU" sz="1600" b="0" i="0" dirty="0" err="1">
                <a:solidFill>
                  <a:schemeClr val="tx1"/>
                </a:solidFill>
                <a:effectLst/>
                <a:latin typeface="Calibri" panose="020F0502020204030204" pitchFamily="34" charset="0"/>
              </a:rPr>
              <a:t>Glenine</a:t>
            </a:r>
            <a:r>
              <a:rPr lang="en-AU" sz="1600" b="0" i="0" dirty="0">
                <a:solidFill>
                  <a:schemeClr val="tx1"/>
                </a:solidFill>
                <a:effectLst/>
                <a:latin typeface="Calibri" panose="020F0502020204030204" pitchFamily="34" charset="0"/>
              </a:rPr>
              <a:t> </a:t>
            </a:r>
            <a:r>
              <a:rPr lang="en-AU" sz="1600" b="0" i="0" dirty="0" err="1">
                <a:solidFill>
                  <a:schemeClr val="tx1"/>
                </a:solidFill>
                <a:effectLst/>
                <a:latin typeface="Calibri" panose="020F0502020204030204" pitchFamily="34" charset="0"/>
              </a:rPr>
              <a:t>Hamyln</a:t>
            </a:r>
            <a:r>
              <a:rPr lang="en-AU" sz="1600" b="0" i="0" dirty="0">
                <a:solidFill>
                  <a:schemeClr val="tx1"/>
                </a:solidFill>
                <a:effectLst/>
                <a:latin typeface="Calibri" panose="020F0502020204030204" pitchFamily="34" charset="0"/>
              </a:rPr>
              <a:t> from the Institute of Professional Editors gave a very interesting and useful talk on the intricacies of post-editing work and the similarities and differences between translation and editing.</a:t>
            </a:r>
          </a:p>
          <a:p>
            <a:pPr algn="l">
              <a:spcAft>
                <a:spcPts val="0"/>
              </a:spcAft>
            </a:pPr>
            <a:r>
              <a:rPr lang="en-AU" sz="1600" b="0" i="0" dirty="0">
                <a:solidFill>
                  <a:schemeClr val="tx1"/>
                </a:solidFill>
                <a:effectLst/>
                <a:latin typeface="Calibri" panose="020F0502020204030204" pitchFamily="34" charset="0"/>
              </a:rPr>
              <a:t>All efforts for the remainder of 2022 will be focused on preparations for the 2022 AUSIT National Conference, set to take place on 25-26 November at the University of Queensland</a:t>
            </a:r>
            <a:r>
              <a:rPr lang="en-AU" sz="1800" b="0" i="0" dirty="0">
                <a:solidFill>
                  <a:schemeClr val="tx1"/>
                </a:solidFill>
                <a:effectLst/>
                <a:latin typeface="Calibri" panose="020F0502020204030204" pitchFamily="34" charset="0"/>
              </a:rPr>
              <a:t>.</a:t>
            </a:r>
          </a:p>
          <a:p>
            <a:endParaRPr lang="pt-BR" dirty="0"/>
          </a:p>
        </p:txBody>
      </p:sp>
      <p:sp>
        <p:nvSpPr>
          <p:cNvPr id="6" name="Espaço Reservado para Rodapé 5">
            <a:extLst>
              <a:ext uri="{FF2B5EF4-FFF2-40B4-BE49-F238E27FC236}">
                <a16:creationId xmlns:a16="http://schemas.microsoft.com/office/drawing/2014/main" id="{DD14A2B8-D5CA-2556-877E-53BCF96FAB08}"/>
              </a:ext>
            </a:extLst>
          </p:cNvPr>
          <p:cNvSpPr>
            <a:spLocks noGrp="1"/>
          </p:cNvSpPr>
          <p:nvPr>
            <p:ph type="ftr" sz="quarter" idx="15"/>
          </p:nvPr>
        </p:nvSpPr>
        <p:spPr/>
        <p:txBody>
          <a:bodyPr/>
          <a:lstStyle/>
          <a:p>
            <a:r>
              <a:rPr lang="en-US"/>
              <a:t>Annual Review</a:t>
            </a:r>
            <a:endParaRPr lang="en-US" b="0" dirty="0"/>
          </a:p>
        </p:txBody>
      </p:sp>
      <p:sp>
        <p:nvSpPr>
          <p:cNvPr id="7" name="Espaço Reservado para Número de Slide 6">
            <a:extLst>
              <a:ext uri="{FF2B5EF4-FFF2-40B4-BE49-F238E27FC236}">
                <a16:creationId xmlns:a16="http://schemas.microsoft.com/office/drawing/2014/main" id="{972F427D-F221-9009-E7BF-1A6F1262E101}"/>
              </a:ext>
            </a:extLst>
          </p:cNvPr>
          <p:cNvSpPr>
            <a:spLocks noGrp="1"/>
          </p:cNvSpPr>
          <p:nvPr>
            <p:ph type="sldNum" sz="quarter" idx="16"/>
          </p:nvPr>
        </p:nvSpPr>
        <p:spPr/>
        <p:txBody>
          <a:bodyPr/>
          <a:lstStyle/>
          <a:p>
            <a:fld id="{294A09A9-5501-47C1-A89A-A340965A2BE2}" type="slidenum">
              <a:rPr lang="en-US" smtClean="0"/>
              <a:pPr/>
              <a:t>9</a:t>
            </a:fld>
            <a:endParaRPr lang="en-US" dirty="0">
              <a:latin typeface="+mn-lt"/>
            </a:endParaRPr>
          </a:p>
        </p:txBody>
      </p:sp>
      <p:pic>
        <p:nvPicPr>
          <p:cNvPr id="9" name="Picture 85" descr="A close-up of a person smiling&#10;&#10;Description automatically generated">
            <a:extLst>
              <a:ext uri="{FF2B5EF4-FFF2-40B4-BE49-F238E27FC236}">
                <a16:creationId xmlns:a16="http://schemas.microsoft.com/office/drawing/2014/main" id="{DD01EF18-5EC9-879F-BE65-2BC4CE523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593" y="2232050"/>
            <a:ext cx="1400376" cy="1800000"/>
          </a:xfrm>
          <a:prstGeom prst="rect">
            <a:avLst/>
          </a:prstGeom>
        </p:spPr>
      </p:pic>
      <p:sp>
        <p:nvSpPr>
          <p:cNvPr id="11" name="TextBox 13">
            <a:extLst>
              <a:ext uri="{FF2B5EF4-FFF2-40B4-BE49-F238E27FC236}">
                <a16:creationId xmlns:a16="http://schemas.microsoft.com/office/drawing/2014/main" id="{863ED614-24CA-A842-834A-C0FBDB977C44}"/>
              </a:ext>
            </a:extLst>
          </p:cNvPr>
          <p:cNvSpPr txBox="1"/>
          <p:nvPr/>
        </p:nvSpPr>
        <p:spPr>
          <a:xfrm>
            <a:off x="964023" y="4032050"/>
            <a:ext cx="1831458" cy="584775"/>
          </a:xfrm>
          <a:prstGeom prst="rect">
            <a:avLst/>
          </a:prstGeom>
          <a:noFill/>
        </p:spPr>
        <p:txBody>
          <a:bodyPr wrap="square">
            <a:spAutoFit/>
          </a:bodyPr>
          <a:lstStyle/>
          <a:p>
            <a:pPr algn="ctr"/>
            <a:r>
              <a:rPr lang="en-AU" sz="1600" dirty="0">
                <a:latin typeface="Calibri" panose="020F0502020204030204" pitchFamily="34" charset="0"/>
                <a:cs typeface="Calibri" panose="020F0502020204030204" pitchFamily="34" charset="0"/>
              </a:rPr>
              <a:t>Renata Oliveira – </a:t>
            </a:r>
          </a:p>
          <a:p>
            <a:pPr algn="ctr"/>
            <a:r>
              <a:rPr lang="en-AU" sz="1600" dirty="0">
                <a:latin typeface="Calibri" panose="020F0502020204030204" pitchFamily="34" charset="0"/>
                <a:cs typeface="Calibri" panose="020F0502020204030204" pitchFamily="34" charset="0"/>
              </a:rPr>
              <a:t>PD Coordinator</a:t>
            </a:r>
          </a:p>
        </p:txBody>
      </p:sp>
    </p:spTree>
    <p:extLst>
      <p:ext uri="{BB962C8B-B14F-4D97-AF65-F5344CB8AC3E}">
        <p14:creationId xmlns:p14="http://schemas.microsoft.com/office/powerpoint/2010/main" val="1195006435"/>
      </p:ext>
    </p:extLst>
  </p:cSld>
  <p:clrMapOvr>
    <a:masterClrMapping/>
  </p:clrMapOvr>
</p:sld>
</file>

<file path=ppt/theme/theme1.xml><?xml version="1.0" encoding="utf-8"?>
<a:theme xmlns:a="http://schemas.openxmlformats.org/drawingml/2006/main" name="Tema do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purl.org/dc/elements/1.1/"/>
    <ds:schemaRef ds:uri="http://purl.org/dc/terms/"/>
    <ds:schemaRef ds:uri="http://www.w3.org/XML/1998/namespace"/>
    <ds:schemaRef ds:uri="16c05727-aa75-4e4a-9b5f-8a80a116589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1547</TotalTime>
  <Words>1845</Words>
  <Application>Microsoft Office PowerPoint</Application>
  <PresentationFormat>Widescreen</PresentationFormat>
  <Paragraphs>122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Fira Sans Medium</vt:lpstr>
      <vt:lpstr>Wingdings</vt:lpstr>
      <vt:lpstr>Tema do Office</vt:lpstr>
      <vt:lpstr>Annual General Meeting Report</vt:lpstr>
      <vt:lpstr>Chair’s introduction</vt:lpstr>
      <vt:lpstr>PowerPoint Presentation</vt:lpstr>
      <vt:lpstr>Chair’s introduction</vt:lpstr>
      <vt:lpstr>Why not be part of something great?</vt:lpstr>
      <vt:lpstr>Why join the committee</vt:lpstr>
      <vt:lpstr>Our team</vt:lpstr>
      <vt:lpstr>Branch activity reports</vt:lpstr>
      <vt:lpstr>Professional Development: The Backbone  of the Profession</vt:lpstr>
      <vt:lpstr>PowerPoint Presentation</vt:lpstr>
      <vt:lpstr>PowerPoint Presentation</vt:lpstr>
      <vt:lpstr>Membership Summary as at Sunday, 31 July 2022</vt:lpstr>
      <vt:lpstr>Queensland Preparing Interpreters Scholarship Program</vt:lpstr>
      <vt:lpstr>Representations: Your voice to the industry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General Meeting Report</dc:title>
  <dc:creator>Sam Berner</dc:creator>
  <cp:lastModifiedBy>Michelle Jorgensen</cp:lastModifiedBy>
  <cp:revision>71</cp:revision>
  <dcterms:created xsi:type="dcterms:W3CDTF">2021-07-21T15:08:11Z</dcterms:created>
  <dcterms:modified xsi:type="dcterms:W3CDTF">2022-09-04T23:05:16Z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