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4"/>
  </p:sldMasterIdLst>
  <p:notesMasterIdLst>
    <p:notesMasterId r:id="rId30"/>
  </p:notesMasterIdLst>
  <p:handoutMasterIdLst>
    <p:handoutMasterId r:id="rId31"/>
  </p:handoutMasterIdLst>
  <p:sldIdLst>
    <p:sldId id="350" r:id="rId5"/>
    <p:sldId id="361" r:id="rId6"/>
    <p:sldId id="403" r:id="rId7"/>
    <p:sldId id="407" r:id="rId8"/>
    <p:sldId id="356" r:id="rId9"/>
    <p:sldId id="379" r:id="rId10"/>
    <p:sldId id="378" r:id="rId11"/>
    <p:sldId id="395" r:id="rId12"/>
    <p:sldId id="398" r:id="rId13"/>
    <p:sldId id="399" r:id="rId14"/>
    <p:sldId id="400" r:id="rId15"/>
    <p:sldId id="367" r:id="rId16"/>
    <p:sldId id="405" r:id="rId17"/>
    <p:sldId id="406" r:id="rId18"/>
    <p:sldId id="396" r:id="rId19"/>
    <p:sldId id="383" r:id="rId20"/>
    <p:sldId id="382" r:id="rId21"/>
    <p:sldId id="401" r:id="rId22"/>
    <p:sldId id="402" r:id="rId23"/>
    <p:sldId id="384" r:id="rId24"/>
    <p:sldId id="392" r:id="rId25"/>
    <p:sldId id="394" r:id="rId26"/>
    <p:sldId id="377" r:id="rId27"/>
    <p:sldId id="376" r:id="rId28"/>
    <p:sldId id="343"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95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8" autoAdjust="0"/>
    <p:restoredTop sz="95226" autoAdjust="0"/>
  </p:normalViewPr>
  <p:slideViewPr>
    <p:cSldViewPr snapToGrid="0">
      <p:cViewPr varScale="1">
        <p:scale>
          <a:sx n="92" d="100"/>
          <a:sy n="92" d="100"/>
        </p:scale>
        <p:origin x="108" y="5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6D13E5-4CEC-3A4A-8E5D-AFCEE7512EEC}" type="slidenum">
              <a:t>‹#›</a:t>
            </a:fld>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8/17/2023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18238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35933C-E769-B4DC-5893-C4E8DA10AEBE}"/>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22E415C-AB8D-3ADD-CC0D-1CED64B0E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94ED474-90B3-B888-32DF-2A7007E370C4}"/>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5" name="Espaço Reservado para Rodapé 4">
            <a:extLst>
              <a:ext uri="{FF2B5EF4-FFF2-40B4-BE49-F238E27FC236}">
                <a16:creationId xmlns:a16="http://schemas.microsoft.com/office/drawing/2014/main" id="{7A79D40E-FEDF-239E-2725-45AC3AD44478}"/>
              </a:ext>
            </a:extLst>
          </p:cNvPr>
          <p:cNvSpPr>
            <a:spLocks noGrp="1"/>
          </p:cNvSpPr>
          <p:nvPr>
            <p:ph type="ftr" sz="quarter" idx="11"/>
          </p:nvPr>
        </p:nvSpPr>
        <p:spPr/>
        <p:txBody>
          <a:bodyPr/>
          <a:lstStyle/>
          <a:p>
            <a:r>
              <a:rPr lang="en-US"/>
              <a:t>Annual Review</a:t>
            </a:r>
            <a:endParaRPr lang="en-US" b="0" dirty="0"/>
          </a:p>
        </p:txBody>
      </p:sp>
      <p:sp>
        <p:nvSpPr>
          <p:cNvPr id="6" name="Espaço Reservado para Número de Slide 5">
            <a:extLst>
              <a:ext uri="{FF2B5EF4-FFF2-40B4-BE49-F238E27FC236}">
                <a16:creationId xmlns:a16="http://schemas.microsoft.com/office/drawing/2014/main" id="{6F815875-E854-70A4-0ABB-0EE1C17B22CB}"/>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082936754"/>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E76166-2C19-4ADC-E81C-021274F0208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72AF20D-AAFC-FA90-05E3-34B0E82588D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3652082-3FE6-8210-64E2-2A755183190E}"/>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5" name="Espaço Reservado para Rodapé 4">
            <a:extLst>
              <a:ext uri="{FF2B5EF4-FFF2-40B4-BE49-F238E27FC236}">
                <a16:creationId xmlns:a16="http://schemas.microsoft.com/office/drawing/2014/main" id="{2E92F1C4-4CB3-19F1-6313-8AEDBABAE7AE}"/>
              </a:ext>
            </a:extLst>
          </p:cNvPr>
          <p:cNvSpPr>
            <a:spLocks noGrp="1"/>
          </p:cNvSpPr>
          <p:nvPr>
            <p:ph type="ftr" sz="quarter" idx="11"/>
          </p:nvPr>
        </p:nvSpPr>
        <p:spPr/>
        <p:txBody>
          <a:bodyPr/>
          <a:lstStyle/>
          <a:p>
            <a:r>
              <a:rPr lang="en-US"/>
              <a:t>Annual Review</a:t>
            </a:r>
            <a:endParaRPr lang="en-US" b="0" dirty="0"/>
          </a:p>
        </p:txBody>
      </p:sp>
      <p:sp>
        <p:nvSpPr>
          <p:cNvPr id="6" name="Espaço Reservado para Número de Slide 5">
            <a:extLst>
              <a:ext uri="{FF2B5EF4-FFF2-40B4-BE49-F238E27FC236}">
                <a16:creationId xmlns:a16="http://schemas.microsoft.com/office/drawing/2014/main" id="{3B95BF58-6E86-23BC-A160-FA97FCEA75A9}"/>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78488281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940AD15-2EBA-9C61-258E-52B4F3D95CC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CCB76EF-193F-032A-A62A-A38323B261A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19603FC-A10B-18B9-7F87-B98ADE9DE37D}"/>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5" name="Espaço Reservado para Rodapé 4">
            <a:extLst>
              <a:ext uri="{FF2B5EF4-FFF2-40B4-BE49-F238E27FC236}">
                <a16:creationId xmlns:a16="http://schemas.microsoft.com/office/drawing/2014/main" id="{6F061D7C-3B5E-3DAF-2A3A-023F8677BF51}"/>
              </a:ext>
            </a:extLst>
          </p:cNvPr>
          <p:cNvSpPr>
            <a:spLocks noGrp="1"/>
          </p:cNvSpPr>
          <p:nvPr>
            <p:ph type="ftr" sz="quarter" idx="11"/>
          </p:nvPr>
        </p:nvSpPr>
        <p:spPr/>
        <p:txBody>
          <a:bodyPr/>
          <a:lstStyle/>
          <a:p>
            <a:r>
              <a:rPr lang="en-US"/>
              <a:t>Annual Review</a:t>
            </a:r>
            <a:endParaRPr lang="en-US" b="0" dirty="0"/>
          </a:p>
        </p:txBody>
      </p:sp>
      <p:sp>
        <p:nvSpPr>
          <p:cNvPr id="6" name="Espaço Reservado para Número de Slide 5">
            <a:extLst>
              <a:ext uri="{FF2B5EF4-FFF2-40B4-BE49-F238E27FC236}">
                <a16:creationId xmlns:a16="http://schemas.microsoft.com/office/drawing/2014/main" id="{50AF4DFD-0869-DE6E-18FC-EAB041F48F2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52605849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Fira Sans Medium" panose="020B0603050000020004" pitchFamily="34" charset="0"/>
                <a:ea typeface="Fira Sans Medium" panose="020B0603050000020004" pitchFamily="34" charset="0"/>
              </a:defRPr>
            </a:lvl1pPr>
          </a:lstStyle>
          <a:p>
            <a:r>
              <a:rPr lang="en-US" dirty="0"/>
              <a:t>Click to edit Master title style</a:t>
            </a:r>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7548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dirty="0"/>
              <a:t>Click icon to add picture</a:t>
            </a:r>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Fira Sans Medium" panose="020B0603050000020004" pitchFamily="34" charset="0"/>
                <a:ea typeface="Fira Sans Medium" panose="020B0603050000020004" pitchFamily="34"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a:lstStyle/>
          <a:p>
            <a:fld id="{6FCA8E82-58CD-E045-8B98-B7A85B79B752}" type="datetime4">
              <a:rPr lang="en-US" smtClean="0"/>
              <a:pPr/>
              <a:t>August 17, 2023</a:t>
            </a:fld>
            <a:endParaRPr lang="en-US" dirty="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492035230"/>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dirty="0"/>
              <a:t>Click icon to add picture</a:t>
            </a:r>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dirty="0"/>
              <a:t>Click icon to add picture</a:t>
            </a:r>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dirty="0"/>
              <a:t>Click icon to add picture</a:t>
            </a:r>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dirty="0"/>
              <a:t>Click icon to add picture</a:t>
            </a:r>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a:lstStyle/>
          <a:p>
            <a:fld id="{6FCA8E82-58CD-E045-8B98-B7A85B79B752}" type="datetime4">
              <a:rPr lang="en-US" smtClean="0"/>
              <a:pPr/>
              <a:t>August 17, 2023</a:t>
            </a:fld>
            <a:endParaRPr lang="en-US" dirty="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3753001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dirty="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940539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dirty="0"/>
              <a:t>Click icon to add picture</a:t>
            </a:r>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508349601"/>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dirty="0"/>
              <a:t>Click icon to add table</a:t>
            </a:r>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a:lstStyle/>
          <a:p>
            <a:fld id="{6FCA8E82-58CD-E045-8B98-B7A85B79B752}" type="datetime4">
              <a:rPr lang="en-US" smtClean="0"/>
              <a:pPr/>
              <a:t>August 17, 2023</a:t>
            </a:fld>
            <a:endParaRPr lang="en-US" dirty="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a:lstStyle/>
          <a:p>
            <a:fld id="{6FCA8E82-58CD-E045-8B98-B7A85B79B752}" type="datetime4">
              <a:rPr lang="en-US" smtClean="0"/>
              <a:pPr/>
              <a:t>August 17, 2023</a:t>
            </a:fld>
            <a:endParaRPr lang="en-US" dirty="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a:lstStyle/>
          <a:p>
            <a:fld id="{6FCA8E82-58CD-E045-8B98-B7A85B79B752}" type="datetime4">
              <a:rPr lang="en-US" smtClean="0"/>
              <a:pPr/>
              <a:t>August 17, 2023</a:t>
            </a:fld>
            <a:endParaRPr lang="en-US" dirty="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40CCD-D3FB-6588-214E-52EB65AC8B8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1474D1D-A793-2CDA-7CB6-F109D1280D5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C7FDD99-6AF9-ED58-E38D-9AFA093C3D4C}"/>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5" name="Espaço Reservado para Rodapé 4">
            <a:extLst>
              <a:ext uri="{FF2B5EF4-FFF2-40B4-BE49-F238E27FC236}">
                <a16:creationId xmlns:a16="http://schemas.microsoft.com/office/drawing/2014/main" id="{1F92B39D-F120-31A1-E3E2-B888B47FBD1E}"/>
              </a:ext>
            </a:extLst>
          </p:cNvPr>
          <p:cNvSpPr>
            <a:spLocks noGrp="1"/>
          </p:cNvSpPr>
          <p:nvPr>
            <p:ph type="ftr" sz="quarter" idx="11"/>
          </p:nvPr>
        </p:nvSpPr>
        <p:spPr/>
        <p:txBody>
          <a:bodyPr/>
          <a:lstStyle/>
          <a:p>
            <a:r>
              <a:rPr lang="en-US"/>
              <a:t>Annual Review</a:t>
            </a:r>
            <a:endParaRPr lang="en-US" b="0" dirty="0"/>
          </a:p>
        </p:txBody>
      </p:sp>
      <p:sp>
        <p:nvSpPr>
          <p:cNvPr id="6" name="Espaço Reservado para Número de Slide 5">
            <a:extLst>
              <a:ext uri="{FF2B5EF4-FFF2-40B4-BE49-F238E27FC236}">
                <a16:creationId xmlns:a16="http://schemas.microsoft.com/office/drawing/2014/main" id="{D33AB802-5E9C-77AD-83C5-8B28DC722336}"/>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445813990"/>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a:lstStyle/>
          <a:p>
            <a:fld id="{6FCA8E82-58CD-E045-8B98-B7A85B79B752}" type="datetime4">
              <a:rPr lang="en-US" smtClean="0"/>
              <a:pPr/>
              <a:t>August 17, 2023</a:t>
            </a:fld>
            <a:endParaRPr lang="en-US" dirty="0">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9A13CA-2837-E884-04FC-79CEEF03F4EF}"/>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0C6F680-D200-8ACC-774A-DDF6D5174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05B6A6C-CA39-DC19-C070-0095734E6C37}"/>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5" name="Espaço Reservado para Rodapé 4">
            <a:extLst>
              <a:ext uri="{FF2B5EF4-FFF2-40B4-BE49-F238E27FC236}">
                <a16:creationId xmlns:a16="http://schemas.microsoft.com/office/drawing/2014/main" id="{64677EF6-657E-6278-6B37-A2A2F7451CCB}"/>
              </a:ext>
            </a:extLst>
          </p:cNvPr>
          <p:cNvSpPr>
            <a:spLocks noGrp="1"/>
          </p:cNvSpPr>
          <p:nvPr>
            <p:ph type="ftr" sz="quarter" idx="11"/>
          </p:nvPr>
        </p:nvSpPr>
        <p:spPr/>
        <p:txBody>
          <a:bodyPr/>
          <a:lstStyle/>
          <a:p>
            <a:r>
              <a:rPr lang="en-US"/>
              <a:t>Annual Review</a:t>
            </a:r>
            <a:endParaRPr lang="en-US" b="0" dirty="0"/>
          </a:p>
        </p:txBody>
      </p:sp>
      <p:sp>
        <p:nvSpPr>
          <p:cNvPr id="6" name="Espaço Reservado para Número de Slide 5">
            <a:extLst>
              <a:ext uri="{FF2B5EF4-FFF2-40B4-BE49-F238E27FC236}">
                <a16:creationId xmlns:a16="http://schemas.microsoft.com/office/drawing/2014/main" id="{DC616483-1E26-0BE5-E752-8D53B5AE4DC4}"/>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397379053"/>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DE040-9B3B-CE4A-609C-E3B9649F342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03B8C5F-F86C-93FA-F964-C529E235FB1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4B28BC0-4AD4-6E9C-9C56-ADDAFC7E7A7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9DD7FD52-4560-9D0B-2207-382539B49007}"/>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6" name="Espaço Reservado para Rodapé 5">
            <a:extLst>
              <a:ext uri="{FF2B5EF4-FFF2-40B4-BE49-F238E27FC236}">
                <a16:creationId xmlns:a16="http://schemas.microsoft.com/office/drawing/2014/main" id="{E769804F-8938-4203-57D2-18C528E7F674}"/>
              </a:ext>
            </a:extLst>
          </p:cNvPr>
          <p:cNvSpPr>
            <a:spLocks noGrp="1"/>
          </p:cNvSpPr>
          <p:nvPr>
            <p:ph type="ftr" sz="quarter" idx="11"/>
          </p:nvPr>
        </p:nvSpPr>
        <p:spPr/>
        <p:txBody>
          <a:bodyPr/>
          <a:lstStyle/>
          <a:p>
            <a:r>
              <a:rPr lang="en-US"/>
              <a:t>Annual Review</a:t>
            </a:r>
            <a:endParaRPr lang="en-US" b="0" dirty="0"/>
          </a:p>
        </p:txBody>
      </p:sp>
      <p:sp>
        <p:nvSpPr>
          <p:cNvPr id="7" name="Espaço Reservado para Número de Slide 6">
            <a:extLst>
              <a:ext uri="{FF2B5EF4-FFF2-40B4-BE49-F238E27FC236}">
                <a16:creationId xmlns:a16="http://schemas.microsoft.com/office/drawing/2014/main" id="{865C4F7C-29AC-2A45-4ABA-013B0865A3D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14950153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4160DD-562E-D1FC-A6EE-0DFB1B5FF1F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A566CAB-787B-FFAF-CF5C-89850872B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4DED70C-A1EB-9C16-8A4D-C187931005B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412994D-E8A7-3377-2600-F1779E6B0E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F8D8627-8154-DCAB-EBC4-8B0DBD80D2C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852D59F-165C-588D-9F2A-02CD556D85E8}"/>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8" name="Espaço Reservado para Rodapé 7">
            <a:extLst>
              <a:ext uri="{FF2B5EF4-FFF2-40B4-BE49-F238E27FC236}">
                <a16:creationId xmlns:a16="http://schemas.microsoft.com/office/drawing/2014/main" id="{E5F162A4-3C1D-D392-038B-2AE65B0C47D3}"/>
              </a:ext>
            </a:extLst>
          </p:cNvPr>
          <p:cNvSpPr>
            <a:spLocks noGrp="1"/>
          </p:cNvSpPr>
          <p:nvPr>
            <p:ph type="ftr" sz="quarter" idx="11"/>
          </p:nvPr>
        </p:nvSpPr>
        <p:spPr/>
        <p:txBody>
          <a:bodyPr/>
          <a:lstStyle/>
          <a:p>
            <a:r>
              <a:rPr lang="en-US"/>
              <a:t>Annual Review</a:t>
            </a:r>
            <a:endParaRPr lang="en-US" b="0" dirty="0"/>
          </a:p>
        </p:txBody>
      </p:sp>
      <p:sp>
        <p:nvSpPr>
          <p:cNvPr id="9" name="Espaço Reservado para Número de Slide 8">
            <a:extLst>
              <a:ext uri="{FF2B5EF4-FFF2-40B4-BE49-F238E27FC236}">
                <a16:creationId xmlns:a16="http://schemas.microsoft.com/office/drawing/2014/main" id="{ED0B32A4-BA1B-9601-5679-43B8B5D7012B}"/>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474714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147F5-6618-B767-AA1B-9A3F0540322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49D1149-6B3C-9EE9-25D6-3EFFA2E96855}"/>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4" name="Espaço Reservado para Rodapé 3">
            <a:extLst>
              <a:ext uri="{FF2B5EF4-FFF2-40B4-BE49-F238E27FC236}">
                <a16:creationId xmlns:a16="http://schemas.microsoft.com/office/drawing/2014/main" id="{A3711D06-E3F0-9830-B0C2-906ED3E89CCB}"/>
              </a:ext>
            </a:extLst>
          </p:cNvPr>
          <p:cNvSpPr>
            <a:spLocks noGrp="1"/>
          </p:cNvSpPr>
          <p:nvPr>
            <p:ph type="ftr" sz="quarter" idx="11"/>
          </p:nvPr>
        </p:nvSpPr>
        <p:spPr/>
        <p:txBody>
          <a:bodyPr/>
          <a:lstStyle/>
          <a:p>
            <a:r>
              <a:rPr lang="en-US"/>
              <a:t>Annual Review</a:t>
            </a:r>
            <a:endParaRPr lang="en-US" b="0" dirty="0"/>
          </a:p>
        </p:txBody>
      </p:sp>
      <p:sp>
        <p:nvSpPr>
          <p:cNvPr id="5" name="Espaço Reservado para Número de Slide 4">
            <a:extLst>
              <a:ext uri="{FF2B5EF4-FFF2-40B4-BE49-F238E27FC236}">
                <a16:creationId xmlns:a16="http://schemas.microsoft.com/office/drawing/2014/main" id="{5261E509-2395-30A1-FF6B-0E62528DAC7C}"/>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588455718"/>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C798A56-B488-6470-1508-E9DE4593B699}"/>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3" name="Espaço Reservado para Rodapé 2">
            <a:extLst>
              <a:ext uri="{FF2B5EF4-FFF2-40B4-BE49-F238E27FC236}">
                <a16:creationId xmlns:a16="http://schemas.microsoft.com/office/drawing/2014/main" id="{DEA2D12E-3136-DAEB-6D9C-3970041440C6}"/>
              </a:ext>
            </a:extLst>
          </p:cNvPr>
          <p:cNvSpPr>
            <a:spLocks noGrp="1"/>
          </p:cNvSpPr>
          <p:nvPr>
            <p:ph type="ftr" sz="quarter" idx="11"/>
          </p:nvPr>
        </p:nvSpPr>
        <p:spPr/>
        <p:txBody>
          <a:bodyPr/>
          <a:lstStyle/>
          <a:p>
            <a:r>
              <a:rPr lang="en-US"/>
              <a:t>Annual Review</a:t>
            </a:r>
            <a:endParaRPr lang="en-US" b="0" dirty="0"/>
          </a:p>
        </p:txBody>
      </p:sp>
      <p:sp>
        <p:nvSpPr>
          <p:cNvPr id="4" name="Espaço Reservado para Número de Slide 3">
            <a:extLst>
              <a:ext uri="{FF2B5EF4-FFF2-40B4-BE49-F238E27FC236}">
                <a16:creationId xmlns:a16="http://schemas.microsoft.com/office/drawing/2014/main" id="{010F6F12-08FA-58F4-F8F0-FD17DBC15899}"/>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04035331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1DAF8-F4D7-05A9-FD45-FD59080D8A6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17A14F4-DE9E-B0D9-57C1-CDDE4F39EC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8104D8-72CC-A51E-D21A-321B8A717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E623265-D6CE-0EB4-F3FB-1E5B003B5740}"/>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6" name="Espaço Reservado para Rodapé 5">
            <a:extLst>
              <a:ext uri="{FF2B5EF4-FFF2-40B4-BE49-F238E27FC236}">
                <a16:creationId xmlns:a16="http://schemas.microsoft.com/office/drawing/2014/main" id="{1297AB0D-3426-368A-8871-56F152934100}"/>
              </a:ext>
            </a:extLst>
          </p:cNvPr>
          <p:cNvSpPr>
            <a:spLocks noGrp="1"/>
          </p:cNvSpPr>
          <p:nvPr>
            <p:ph type="ftr" sz="quarter" idx="11"/>
          </p:nvPr>
        </p:nvSpPr>
        <p:spPr/>
        <p:txBody>
          <a:bodyPr/>
          <a:lstStyle/>
          <a:p>
            <a:r>
              <a:rPr lang="en-US"/>
              <a:t>Annual Review</a:t>
            </a:r>
            <a:endParaRPr lang="en-US" b="0" dirty="0"/>
          </a:p>
        </p:txBody>
      </p:sp>
      <p:sp>
        <p:nvSpPr>
          <p:cNvPr id="7" name="Espaço Reservado para Número de Slide 6">
            <a:extLst>
              <a:ext uri="{FF2B5EF4-FFF2-40B4-BE49-F238E27FC236}">
                <a16:creationId xmlns:a16="http://schemas.microsoft.com/office/drawing/2014/main" id="{EA2CA692-6ED2-2631-4355-954FBD9EEE8C}"/>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86881286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CA287B-D586-F34F-897F-41E6E368376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9E3793B1-F4BE-4367-708F-0F3BFB022B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8B3B9B4-C918-C032-E04A-607BC9DFC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45CB1F3-2D47-64E7-9439-7B890A59D767}"/>
              </a:ext>
            </a:extLst>
          </p:cNvPr>
          <p:cNvSpPr>
            <a:spLocks noGrp="1"/>
          </p:cNvSpPr>
          <p:nvPr>
            <p:ph type="dt" sz="half" idx="10"/>
          </p:nvPr>
        </p:nvSpPr>
        <p:spPr/>
        <p:txBody>
          <a:bodyPr/>
          <a:lstStyle/>
          <a:p>
            <a:fld id="{6FCA8E82-58CD-E045-8B98-B7A85B79B752}" type="datetime4">
              <a:rPr lang="en-US" smtClean="0"/>
              <a:pPr/>
              <a:t>August 17, 2023</a:t>
            </a:fld>
            <a:endParaRPr lang="en-US" dirty="0">
              <a:latin typeface="+mn-lt"/>
            </a:endParaRPr>
          </a:p>
        </p:txBody>
      </p:sp>
      <p:sp>
        <p:nvSpPr>
          <p:cNvPr id="6" name="Espaço Reservado para Rodapé 5">
            <a:extLst>
              <a:ext uri="{FF2B5EF4-FFF2-40B4-BE49-F238E27FC236}">
                <a16:creationId xmlns:a16="http://schemas.microsoft.com/office/drawing/2014/main" id="{CD1A26BA-CF0C-151C-66D7-5ADA1355C2F5}"/>
              </a:ext>
            </a:extLst>
          </p:cNvPr>
          <p:cNvSpPr>
            <a:spLocks noGrp="1"/>
          </p:cNvSpPr>
          <p:nvPr>
            <p:ph type="ftr" sz="quarter" idx="11"/>
          </p:nvPr>
        </p:nvSpPr>
        <p:spPr/>
        <p:txBody>
          <a:bodyPr/>
          <a:lstStyle/>
          <a:p>
            <a:r>
              <a:rPr lang="en-US"/>
              <a:t>Annual Review</a:t>
            </a:r>
            <a:endParaRPr lang="en-US" b="0" dirty="0"/>
          </a:p>
        </p:txBody>
      </p:sp>
      <p:sp>
        <p:nvSpPr>
          <p:cNvPr id="7" name="Espaço Reservado para Número de Slide 6">
            <a:extLst>
              <a:ext uri="{FF2B5EF4-FFF2-40B4-BE49-F238E27FC236}">
                <a16:creationId xmlns:a16="http://schemas.microsoft.com/office/drawing/2014/main" id="{6C437F75-6D77-C603-79DF-D2182F37FC50}"/>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41791550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9E2BB5B-C822-6964-DB5B-5ECA2E2FCA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DCC15AF-C86C-8342-BF10-A859496803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22329BF-8F5A-8D33-313A-38BD80F41A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A8E82-58CD-E045-8B98-B7A85B79B752}" type="datetime4">
              <a:rPr lang="en-US" smtClean="0"/>
              <a:pPr/>
              <a:t>August 17, 2023</a:t>
            </a:fld>
            <a:endParaRPr lang="en-US" dirty="0">
              <a:latin typeface="+mn-lt"/>
            </a:endParaRPr>
          </a:p>
        </p:txBody>
      </p:sp>
      <p:sp>
        <p:nvSpPr>
          <p:cNvPr id="5" name="Espaço Reservado para Rodapé 4">
            <a:extLst>
              <a:ext uri="{FF2B5EF4-FFF2-40B4-BE49-F238E27FC236}">
                <a16:creationId xmlns:a16="http://schemas.microsoft.com/office/drawing/2014/main" id="{6A00B396-3DA9-7024-0924-EDBB22F20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Annual Review</a:t>
            </a:r>
            <a:endParaRPr lang="en-US" b="0" dirty="0"/>
          </a:p>
        </p:txBody>
      </p:sp>
      <p:sp>
        <p:nvSpPr>
          <p:cNvPr id="6" name="Espaço Reservado para Número de Slide 5">
            <a:extLst>
              <a:ext uri="{FF2B5EF4-FFF2-40B4-BE49-F238E27FC236}">
                <a16:creationId xmlns:a16="http://schemas.microsoft.com/office/drawing/2014/main" id="{0C39ABC7-1990-B998-AC76-531492D4E2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1282921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1" r:id="rId13"/>
    <p:sldLayoutId id="2147483762" r:id="rId14"/>
    <p:sldLayoutId id="2147483765" r:id="rId15"/>
    <p:sldLayoutId id="2147483767" r:id="rId16"/>
    <p:sldLayoutId id="2147483684" r:id="rId17"/>
    <p:sldLayoutId id="2147483677" r:id="rId18"/>
    <p:sldLayoutId id="2147483685" r:id="rId19"/>
    <p:sldLayoutId id="2147483688"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0">
          <p15:clr>
            <a:srgbClr val="547EBF"/>
          </p15:clr>
        </p15:guide>
        <p15:guide id="2" pos="3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mailto:qld@ausit.org"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3.pn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025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6" name="Right Triangle 1025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8" name="Rectangle 10257">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1289305" y="3415754"/>
            <a:ext cx="9471956" cy="1137111"/>
          </a:xfrm>
        </p:spPr>
        <p:txBody>
          <a:bodyPr vert="horz" lIns="91440" tIns="45720" rIns="91440" bIns="45720" rtlCol="0" anchor="ctr">
            <a:normAutofit/>
          </a:bodyPr>
          <a:lstStyle/>
          <a:p>
            <a:r>
              <a:rPr lang="en-US" sz="5400" kern="1200">
                <a:solidFill>
                  <a:schemeClr val="tx1"/>
                </a:solidFill>
                <a:latin typeface="+mj-lt"/>
                <a:ea typeface="+mj-ea"/>
                <a:cs typeface="+mj-cs"/>
              </a:rPr>
              <a:t>Annual General Meeting Report</a:t>
            </a:r>
          </a:p>
        </p:txBody>
      </p:sp>
      <p:pic>
        <p:nvPicPr>
          <p:cNvPr id="5" name="Picture 4" descr="A blue and white logo&#10;&#10;Description automatically generated">
            <a:extLst>
              <a:ext uri="{FF2B5EF4-FFF2-40B4-BE49-F238E27FC236}">
                <a16:creationId xmlns:a16="http://schemas.microsoft.com/office/drawing/2014/main" id="{1656E6F1-8DBD-006E-1EDA-76FE89779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304" y="1173707"/>
            <a:ext cx="7003369" cy="2065992"/>
          </a:xfrm>
          <a:prstGeom prst="rect">
            <a:avLst/>
          </a:prstGeom>
        </p:spPr>
      </p:pic>
      <p:sp>
        <p:nvSpPr>
          <p:cNvPr id="3" name="Text Placeholder 2">
            <a:extLst>
              <a:ext uri="{FF2B5EF4-FFF2-40B4-BE49-F238E27FC236}">
                <a16:creationId xmlns:a16="http://schemas.microsoft.com/office/drawing/2014/main" id="{F18E61D8-31A3-2D45-8E25-CBE846E26E1C}"/>
              </a:ext>
            </a:extLst>
          </p:cNvPr>
          <p:cNvSpPr>
            <a:spLocks noGrp="1"/>
          </p:cNvSpPr>
          <p:nvPr>
            <p:ph type="body" sz="quarter" idx="11"/>
          </p:nvPr>
        </p:nvSpPr>
        <p:spPr>
          <a:xfrm>
            <a:off x="1289304" y="4612943"/>
            <a:ext cx="7745969" cy="1408222"/>
          </a:xfrm>
        </p:spPr>
        <p:txBody>
          <a:bodyPr vert="horz" lIns="91440" tIns="45720" rIns="91440" bIns="45720" rtlCol="0" anchor="t">
            <a:normAutofit/>
          </a:bodyPr>
          <a:lstStyle/>
          <a:p>
            <a:pPr indent="-228600">
              <a:buFont typeface="Arial" panose="020B0604020202020204" pitchFamily="34" charset="0"/>
              <a:buChar char="•"/>
            </a:pPr>
            <a:r>
              <a:rPr lang="en-US" sz="2000">
                <a:solidFill>
                  <a:schemeClr val="tx1"/>
                </a:solidFill>
              </a:rPr>
              <a:t>Australian Institute of Interpreters and Translators</a:t>
            </a:r>
          </a:p>
          <a:p>
            <a:pPr indent="-228600">
              <a:buFont typeface="Arial" panose="020B0604020202020204" pitchFamily="34" charset="0"/>
              <a:buChar char="•"/>
            </a:pPr>
            <a:r>
              <a:rPr lang="en-US" sz="2000">
                <a:solidFill>
                  <a:schemeClr val="tx1"/>
                </a:solidFill>
              </a:rPr>
              <a:t>QLD Branch Committee</a:t>
            </a:r>
          </a:p>
          <a:p>
            <a:pPr indent="-228600">
              <a:buFont typeface="Arial" panose="020B0604020202020204" pitchFamily="34" charset="0"/>
              <a:buChar char="•"/>
            </a:pPr>
            <a:r>
              <a:rPr lang="en-US" sz="2000">
                <a:solidFill>
                  <a:schemeClr val="tx1"/>
                </a:solidFill>
              </a:rPr>
              <a:t>16 August 2023</a:t>
            </a:r>
          </a:p>
          <a:p>
            <a:pPr indent="-228600">
              <a:buFont typeface="Arial" panose="020B0604020202020204" pitchFamily="34" charset="0"/>
              <a:buChar char="•"/>
            </a:pPr>
            <a:endParaRPr lang="en-US" sz="2000">
              <a:solidFill>
                <a:schemeClr val="tx1"/>
              </a:solidFill>
            </a:endParaRPr>
          </a:p>
        </p:txBody>
      </p:sp>
    </p:spTree>
    <p:extLst>
      <p:ext uri="{BB962C8B-B14F-4D97-AF65-F5344CB8AC3E}">
        <p14:creationId xmlns:p14="http://schemas.microsoft.com/office/powerpoint/2010/main" val="296095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group of women sitting in chairs&#10;&#10;Description automatically generated">
            <a:extLst>
              <a:ext uri="{FF2B5EF4-FFF2-40B4-BE49-F238E27FC236}">
                <a16:creationId xmlns:a16="http://schemas.microsoft.com/office/drawing/2014/main" id="{69B37284-26D3-6DC5-07AE-BC7003BCE11D}"/>
              </a:ext>
            </a:extLst>
          </p:cNvPr>
          <p:cNvPicPr>
            <a:picLocks noChangeAspect="1"/>
          </p:cNvPicPr>
          <p:nvPr/>
        </p:nvPicPr>
        <p:blipFill rotWithShape="1">
          <a:blip r:embed="rId2">
            <a:extLst>
              <a:ext uri="{28A0092B-C50C-407E-A947-70E740481C1C}">
                <a14:useLocalDpi xmlns:a14="http://schemas.microsoft.com/office/drawing/2010/main" val="0"/>
              </a:ext>
            </a:extLst>
          </a:blip>
          <a:srcRect t="15763" r="-2" b="12383"/>
          <a:stretch/>
        </p:blipFill>
        <p:spPr>
          <a:xfrm>
            <a:off x="321730" y="321732"/>
            <a:ext cx="5674897" cy="301740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B35E48EB-D399-87DC-F7DE-D5A5F58B8014}"/>
              </a:ext>
            </a:extLst>
          </p:cNvPr>
          <p:cNvPicPr>
            <a:picLocks noChangeAspect="1"/>
          </p:cNvPicPr>
          <p:nvPr/>
        </p:nvPicPr>
        <p:blipFill rotWithShape="1">
          <a:blip r:embed="rId3">
            <a:extLst>
              <a:ext uri="{28A0092B-C50C-407E-A947-70E740481C1C}">
                <a14:useLocalDpi xmlns:a14="http://schemas.microsoft.com/office/drawing/2010/main" val="0"/>
              </a:ext>
            </a:extLst>
          </a:blip>
          <a:srcRect t="17618" r="-2" b="8729"/>
          <a:stretch/>
        </p:blipFill>
        <p:spPr>
          <a:xfrm>
            <a:off x="321730" y="3510853"/>
            <a:ext cx="5674897" cy="2789954"/>
          </a:xfrm>
          <a:prstGeom prst="rect">
            <a:avLst/>
          </a:prstGeom>
        </p:spPr>
      </p:pic>
      <p:pic>
        <p:nvPicPr>
          <p:cNvPr id="10" name="Picture 9" descr="A group of people standing together&#10;&#10;Description automatically generated">
            <a:extLst>
              <a:ext uri="{FF2B5EF4-FFF2-40B4-BE49-F238E27FC236}">
                <a16:creationId xmlns:a16="http://schemas.microsoft.com/office/drawing/2014/main" id="{C0F943FB-00D3-0F76-17B9-2E598AE96E2D}"/>
              </a:ext>
            </a:extLst>
          </p:cNvPr>
          <p:cNvPicPr>
            <a:picLocks noChangeAspect="1"/>
          </p:cNvPicPr>
          <p:nvPr/>
        </p:nvPicPr>
        <p:blipFill rotWithShape="1">
          <a:blip r:embed="rId4">
            <a:extLst>
              <a:ext uri="{28A0092B-C50C-407E-A947-70E740481C1C}">
                <a14:useLocalDpi xmlns:a14="http://schemas.microsoft.com/office/drawing/2010/main" val="0"/>
              </a:ext>
            </a:extLst>
          </a:blip>
          <a:srcRect l="5087" r="2" b="2"/>
          <a:stretch/>
        </p:blipFill>
        <p:spPr>
          <a:xfrm>
            <a:off x="6180383" y="181495"/>
            <a:ext cx="5964502" cy="6284202"/>
          </a:xfrm>
          <a:prstGeom prst="rect">
            <a:avLst/>
          </a:prstGeom>
        </p:spPr>
      </p:pic>
      <p:sp>
        <p:nvSpPr>
          <p:cNvPr id="6" name="Footer Placeholder 5">
            <a:extLst>
              <a:ext uri="{FF2B5EF4-FFF2-40B4-BE49-F238E27FC236}">
                <a16:creationId xmlns:a16="http://schemas.microsoft.com/office/drawing/2014/main" id="{2037A99B-1955-CFA9-AB0B-D0C4E255BD6F}"/>
              </a:ext>
            </a:extLst>
          </p:cNvPr>
          <p:cNvSpPr>
            <a:spLocks noGrp="1"/>
          </p:cNvSpPr>
          <p:nvPr>
            <p:ph type="ftr" sz="quarter" idx="15"/>
          </p:nvPr>
        </p:nvSpPr>
        <p:spPr>
          <a:xfrm>
            <a:off x="-379164" y="6353705"/>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Annual General Meeting Report</a:t>
            </a:r>
            <a:endParaRPr lang="en-US" b="0" kern="1200" dirty="0">
              <a:solidFill>
                <a:schemeClr val="tx1">
                  <a:tint val="75000"/>
                </a:schemeClr>
              </a:solidFill>
              <a:latin typeface="+mn-lt"/>
              <a:ea typeface="+mn-ea"/>
              <a:cs typeface="+mn-cs"/>
            </a:endParaRPr>
          </a:p>
        </p:txBody>
      </p:sp>
      <p:sp>
        <p:nvSpPr>
          <p:cNvPr id="7" name="Slide Number Placeholder 6">
            <a:extLst>
              <a:ext uri="{FF2B5EF4-FFF2-40B4-BE49-F238E27FC236}">
                <a16:creationId xmlns:a16="http://schemas.microsoft.com/office/drawing/2014/main" id="{299D6E72-5C6D-2731-E0CA-670785F68024}"/>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10</a:t>
            </a:fld>
            <a:endParaRPr lang="en-US"/>
          </a:p>
        </p:txBody>
      </p:sp>
    </p:spTree>
    <p:extLst>
      <p:ext uri="{BB962C8B-B14F-4D97-AF65-F5344CB8AC3E}">
        <p14:creationId xmlns:p14="http://schemas.microsoft.com/office/powerpoint/2010/main" val="1511691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C199CD9-C046-8C23-DA3E-806CBBF791EE}"/>
              </a:ext>
            </a:extLst>
          </p:cNvPr>
          <p:cNvPicPr>
            <a:picLocks noChangeAspect="1"/>
          </p:cNvPicPr>
          <p:nvPr/>
        </p:nvPicPr>
        <p:blipFill rotWithShape="1">
          <a:blip r:embed="rId2"/>
          <a:srcRect t="16928" b="7252"/>
          <a:stretch/>
        </p:blipFill>
        <p:spPr>
          <a:xfrm>
            <a:off x="20" y="1"/>
            <a:ext cx="12191980" cy="6216557"/>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12" name="Line Callout 1 11">
            <a:extLst>
              <a:ext uri="{FF2B5EF4-FFF2-40B4-BE49-F238E27FC236}">
                <a16:creationId xmlns:a16="http://schemas.microsoft.com/office/drawing/2014/main" id="{2DA87BF8-9F86-5322-9F27-7ACD20BFABFC}"/>
              </a:ext>
            </a:extLst>
          </p:cNvPr>
          <p:cNvSpPr/>
          <p:nvPr/>
        </p:nvSpPr>
        <p:spPr>
          <a:xfrm>
            <a:off x="8845164" y="687184"/>
            <a:ext cx="2107320" cy="689254"/>
          </a:xfrm>
          <a:prstGeom prst="borderCallout1">
            <a:avLst/>
          </a:prstGeom>
          <a:ln>
            <a:solidFill>
              <a:schemeClr val="accent2">
                <a:lumMod val="75000"/>
              </a:schemeClr>
            </a:solidFill>
          </a:ln>
          <a:effectLst>
            <a:outerShdw blurRad="50800" dist="38100" algn="l" rotWithShape="0">
              <a:prstClr val="black">
                <a:alpha val="40000"/>
              </a:prstClr>
            </a:outerShdw>
          </a:effectLst>
          <a:scene3d>
            <a:camera prst="perspectiveLef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Roboto" panose="02000000000000000000" pitchFamily="2" charset="0"/>
                <a:ea typeface="Roboto" panose="02000000000000000000" pitchFamily="2" charset="0"/>
                <a:cs typeface="Roboto" panose="02000000000000000000" pitchFamily="2" charset="0"/>
              </a:rPr>
              <a:t>320 face-to-face attendees</a:t>
            </a:r>
          </a:p>
        </p:txBody>
      </p:sp>
      <p:sp>
        <p:nvSpPr>
          <p:cNvPr id="24" name="Line Callout 1 23">
            <a:extLst>
              <a:ext uri="{FF2B5EF4-FFF2-40B4-BE49-F238E27FC236}">
                <a16:creationId xmlns:a16="http://schemas.microsoft.com/office/drawing/2014/main" id="{422052C9-8A7F-3658-C9F7-C8FEFFFD31B8}"/>
              </a:ext>
            </a:extLst>
          </p:cNvPr>
          <p:cNvSpPr/>
          <p:nvPr/>
        </p:nvSpPr>
        <p:spPr>
          <a:xfrm rot="10800000">
            <a:off x="853926" y="739918"/>
            <a:ext cx="2688116" cy="548942"/>
          </a:xfrm>
          <a:prstGeom prst="borderCallout1">
            <a:avLst/>
          </a:prstGeom>
          <a:ln>
            <a:solidFill>
              <a:schemeClr val="accent2">
                <a:lumMod val="75000"/>
              </a:schemeClr>
            </a:solidFill>
          </a:ln>
          <a:effectLst>
            <a:outerShdw blurRad="50800" dist="38100" dir="8100000" algn="tr" rotWithShape="0">
              <a:prstClr val="black">
                <a:alpha val="40000"/>
              </a:prstClr>
            </a:outerShdw>
          </a:effectLst>
          <a:scene3d>
            <a:camera prst="perspectiveLef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TextBox 18">
            <a:extLst>
              <a:ext uri="{FF2B5EF4-FFF2-40B4-BE49-F238E27FC236}">
                <a16:creationId xmlns:a16="http://schemas.microsoft.com/office/drawing/2014/main" id="{602DFA60-C96B-39DC-3572-93E781C79850}"/>
              </a:ext>
            </a:extLst>
          </p:cNvPr>
          <p:cNvSpPr txBox="1"/>
          <p:nvPr/>
        </p:nvSpPr>
        <p:spPr>
          <a:xfrm>
            <a:off x="853926" y="860995"/>
            <a:ext cx="2666081" cy="341632"/>
          </a:xfrm>
          <a:prstGeom prst="rect">
            <a:avLst/>
          </a:prstGeom>
          <a:noFill/>
        </p:spPr>
        <p:txBody>
          <a:bodyPr wrap="square" rtlCol="0">
            <a:spAutoFit/>
          </a:bodyPr>
          <a:lstStyle/>
          <a:p>
            <a:pPr algn="ctr">
              <a:lnSpc>
                <a:spcPct val="90000"/>
              </a:lnSpc>
            </a:pPr>
            <a:r>
              <a:rPr lang="en-US" b="1" dirty="0">
                <a:solidFill>
                  <a:schemeClr val="tx1">
                    <a:alpha val="80000"/>
                  </a:schemeClr>
                </a:solidFill>
                <a:latin typeface="Roboto" panose="02000000000000000000" pitchFamily="2" charset="0"/>
                <a:ea typeface="Roboto" panose="02000000000000000000" pitchFamily="2" charset="0"/>
                <a:cs typeface="Roboto" panose="02000000000000000000" pitchFamily="2" charset="0"/>
              </a:rPr>
              <a:t>Over 55 presentations</a:t>
            </a:r>
          </a:p>
        </p:txBody>
      </p:sp>
      <p:sp>
        <p:nvSpPr>
          <p:cNvPr id="25" name="Line Callout 1 24">
            <a:extLst>
              <a:ext uri="{FF2B5EF4-FFF2-40B4-BE49-F238E27FC236}">
                <a16:creationId xmlns:a16="http://schemas.microsoft.com/office/drawing/2014/main" id="{BF1B87E6-C7F7-B115-59E5-4DB0A9D80129}"/>
              </a:ext>
            </a:extLst>
          </p:cNvPr>
          <p:cNvSpPr/>
          <p:nvPr/>
        </p:nvSpPr>
        <p:spPr>
          <a:xfrm rot="10800000">
            <a:off x="2520573" y="3546949"/>
            <a:ext cx="3292207" cy="1901148"/>
          </a:xfrm>
          <a:prstGeom prst="borderCallout1">
            <a:avLst/>
          </a:prstGeom>
          <a:ln>
            <a:solidFill>
              <a:schemeClr val="accent2">
                <a:lumMod val="75000"/>
              </a:schemeClr>
            </a:solidFill>
          </a:ln>
          <a:effectLst>
            <a:outerShdw blurRad="50800" dist="38100" dir="10800000" algn="r" rotWithShape="0">
              <a:prstClr val="black">
                <a:alpha val="40000"/>
              </a:prstClr>
            </a:outerShdw>
          </a:effectLst>
          <a:scene3d>
            <a:camera prst="perspectiveLef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BB3DF936-B34D-B5C8-FBD9-F2FF92A5C12F}"/>
              </a:ext>
            </a:extLst>
          </p:cNvPr>
          <p:cNvSpPr txBox="1"/>
          <p:nvPr/>
        </p:nvSpPr>
        <p:spPr>
          <a:xfrm>
            <a:off x="2149217" y="3590067"/>
            <a:ext cx="4034918" cy="1754326"/>
          </a:xfrm>
          <a:prstGeom prst="rect">
            <a:avLst/>
          </a:prstGeom>
          <a:noFill/>
        </p:spPr>
        <p:txBody>
          <a:bodyPr wrap="squar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6 posters</a:t>
            </a:r>
          </a:p>
          <a:p>
            <a:pPr algn="ctr"/>
            <a:r>
              <a:rPr lang="en-US" b="1" dirty="0">
                <a:latin typeface="Roboto" panose="02000000000000000000" pitchFamily="2" charset="0"/>
                <a:ea typeface="Roboto" panose="02000000000000000000" pitchFamily="2" charset="0"/>
                <a:cs typeface="Roboto" panose="02000000000000000000" pitchFamily="2" charset="0"/>
              </a:rPr>
              <a:t>4 panel discussions</a:t>
            </a:r>
          </a:p>
          <a:p>
            <a:pPr algn="ctr"/>
            <a:r>
              <a:rPr lang="en-US" b="1" dirty="0">
                <a:latin typeface="Roboto" panose="02000000000000000000" pitchFamily="2" charset="0"/>
                <a:ea typeface="Roboto" panose="02000000000000000000" pitchFamily="2" charset="0"/>
                <a:cs typeface="Roboto" panose="02000000000000000000" pitchFamily="2" charset="0"/>
              </a:rPr>
              <a:t>2 plenaries</a:t>
            </a:r>
          </a:p>
          <a:p>
            <a:pPr algn="ctr"/>
            <a:r>
              <a:rPr lang="en-US" b="1" dirty="0">
                <a:latin typeface="Roboto" panose="02000000000000000000" pitchFamily="2" charset="0"/>
                <a:ea typeface="Roboto" panose="02000000000000000000" pitchFamily="2" charset="0"/>
                <a:cs typeface="Roboto" panose="02000000000000000000" pitchFamily="2" charset="0"/>
              </a:rPr>
              <a:t>1 keynote</a:t>
            </a:r>
          </a:p>
          <a:p>
            <a:pPr algn="ctr"/>
            <a:r>
              <a:rPr lang="en-US" b="1" dirty="0">
                <a:latin typeface="Roboto" panose="02000000000000000000" pitchFamily="2" charset="0"/>
                <a:ea typeface="Roboto" panose="02000000000000000000" pitchFamily="2" charset="0"/>
                <a:cs typeface="Roboto" panose="02000000000000000000" pitchFamily="2" charset="0"/>
              </a:rPr>
              <a:t>1 workshop </a:t>
            </a:r>
          </a:p>
          <a:p>
            <a:pPr algn="ctr"/>
            <a:r>
              <a:rPr lang="en-US" b="1" dirty="0">
                <a:latin typeface="Roboto" panose="02000000000000000000" pitchFamily="2" charset="0"/>
                <a:ea typeface="Roboto" panose="02000000000000000000" pitchFamily="2" charset="0"/>
                <a:cs typeface="Roboto" panose="02000000000000000000" pitchFamily="2" charset="0"/>
              </a:rPr>
              <a:t>and the Jill </a:t>
            </a:r>
            <a:r>
              <a:rPr lang="en-US" b="1" dirty="0" err="1">
                <a:latin typeface="Roboto" panose="02000000000000000000" pitchFamily="2" charset="0"/>
                <a:ea typeface="Roboto" panose="02000000000000000000" pitchFamily="2" charset="0"/>
                <a:cs typeface="Roboto" panose="02000000000000000000" pitchFamily="2" charset="0"/>
              </a:rPr>
              <a:t>Blewett</a:t>
            </a:r>
            <a:r>
              <a:rPr lang="en-US" b="1" dirty="0">
                <a:latin typeface="Roboto" panose="02000000000000000000" pitchFamily="2" charset="0"/>
                <a:ea typeface="Roboto" panose="02000000000000000000" pitchFamily="2" charset="0"/>
                <a:cs typeface="Roboto" panose="02000000000000000000" pitchFamily="2" charset="0"/>
              </a:rPr>
              <a:t> Lecture</a:t>
            </a:r>
            <a:endParaRPr lang="en-US" dirty="0"/>
          </a:p>
        </p:txBody>
      </p:sp>
      <p:sp>
        <p:nvSpPr>
          <p:cNvPr id="26" name="Line Callout 1 25">
            <a:extLst>
              <a:ext uri="{FF2B5EF4-FFF2-40B4-BE49-F238E27FC236}">
                <a16:creationId xmlns:a16="http://schemas.microsoft.com/office/drawing/2014/main" id="{09AE1C7F-4CB7-2704-72CE-083D9847EC31}"/>
              </a:ext>
            </a:extLst>
          </p:cNvPr>
          <p:cNvSpPr/>
          <p:nvPr/>
        </p:nvSpPr>
        <p:spPr>
          <a:xfrm rot="10800000">
            <a:off x="986128" y="2160475"/>
            <a:ext cx="3292208" cy="783149"/>
          </a:xfrm>
          <a:prstGeom prst="borderCallout1">
            <a:avLst/>
          </a:prstGeom>
          <a:ln>
            <a:solidFill>
              <a:schemeClr val="accent2">
                <a:lumMod val="75000"/>
              </a:schemeClr>
            </a:solidFill>
          </a:ln>
          <a:effectLst>
            <a:outerShdw blurRad="50800" dist="38100" dir="8100000" algn="tr" rotWithShape="0">
              <a:prstClr val="black">
                <a:alpha val="40000"/>
              </a:prstClr>
            </a:outerShdw>
          </a:effectLst>
          <a:scene3d>
            <a:camera prst="perspectiveLef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5209A0CD-39ED-FFA0-FA3F-4EE36B226FD8}"/>
              </a:ext>
            </a:extLst>
          </p:cNvPr>
          <p:cNvSpPr txBox="1"/>
          <p:nvPr/>
        </p:nvSpPr>
        <p:spPr>
          <a:xfrm>
            <a:off x="206745" y="2268048"/>
            <a:ext cx="4850974" cy="840230"/>
          </a:xfrm>
          <a:prstGeom prst="rect">
            <a:avLst/>
          </a:prstGeom>
          <a:noFill/>
        </p:spPr>
        <p:txBody>
          <a:bodyPr wrap="square" rtlCol="0">
            <a:spAutoFit/>
          </a:bodyPr>
          <a:lstStyle/>
          <a:p>
            <a:pPr algn="ctr">
              <a:lnSpc>
                <a:spcPct val="90000"/>
              </a:lnSpc>
            </a:pPr>
            <a:r>
              <a:rPr lang="en-US" b="1" dirty="0">
                <a:solidFill>
                  <a:schemeClr val="tx1">
                    <a:alpha val="80000"/>
                  </a:schemeClr>
                </a:solidFill>
                <a:latin typeface="Roboto" panose="02000000000000000000" pitchFamily="2" charset="0"/>
                <a:ea typeface="Roboto" panose="02000000000000000000" pitchFamily="2" charset="0"/>
                <a:cs typeface="Roboto" panose="02000000000000000000" pitchFamily="2" charset="0"/>
              </a:rPr>
              <a:t>More than 80 presenters </a:t>
            </a:r>
          </a:p>
          <a:p>
            <a:pPr algn="ctr">
              <a:lnSpc>
                <a:spcPct val="90000"/>
              </a:lnSpc>
            </a:pPr>
            <a:r>
              <a:rPr lang="en-US" b="1" dirty="0">
                <a:solidFill>
                  <a:schemeClr val="tx1">
                    <a:alpha val="80000"/>
                  </a:schemeClr>
                </a:solidFill>
                <a:latin typeface="Roboto" panose="02000000000000000000" pitchFamily="2" charset="0"/>
                <a:ea typeface="Roboto" panose="02000000000000000000" pitchFamily="2" charset="0"/>
                <a:cs typeface="Roboto" panose="02000000000000000000" pitchFamily="2" charset="0"/>
              </a:rPr>
              <a:t>and panelists</a:t>
            </a:r>
          </a:p>
          <a:p>
            <a:pPr algn="ctr">
              <a:lnSpc>
                <a:spcPct val="90000"/>
              </a:lnSpc>
            </a:pPr>
            <a:endParaRPr lang="en-US" b="1" dirty="0">
              <a:solidFill>
                <a:schemeClr val="tx1">
                  <a:alpha val="8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9" name="Line Callout 1 28">
            <a:extLst>
              <a:ext uri="{FF2B5EF4-FFF2-40B4-BE49-F238E27FC236}">
                <a16:creationId xmlns:a16="http://schemas.microsoft.com/office/drawing/2014/main" id="{8B99A65B-651A-2A71-F984-6FF02FCCC141}"/>
              </a:ext>
            </a:extLst>
          </p:cNvPr>
          <p:cNvSpPr/>
          <p:nvPr/>
        </p:nvSpPr>
        <p:spPr>
          <a:xfrm>
            <a:off x="9407024" y="4968828"/>
            <a:ext cx="2401911" cy="840229"/>
          </a:xfrm>
          <a:prstGeom prst="borderCallout1">
            <a:avLst/>
          </a:prstGeom>
          <a:ln>
            <a:solidFill>
              <a:schemeClr val="accent2">
                <a:lumMod val="75000"/>
              </a:schemeClr>
            </a:solidFill>
          </a:ln>
          <a:effectLst>
            <a:outerShdw blurRad="50800" dist="38100" algn="l" rotWithShape="0">
              <a:prstClr val="black">
                <a:alpha val="40000"/>
              </a:prstClr>
            </a:outerShdw>
          </a:effectLst>
          <a:scene3d>
            <a:camera prst="perspectiveLef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Roboto" panose="02000000000000000000" pitchFamily="2" charset="0"/>
                <a:ea typeface="Roboto" panose="02000000000000000000" pitchFamily="2" charset="0"/>
                <a:cs typeface="Roboto" panose="02000000000000000000" pitchFamily="2" charset="0"/>
              </a:rPr>
              <a:t>20 sponsors and 10 sponsor’s booths </a:t>
            </a:r>
          </a:p>
        </p:txBody>
      </p:sp>
      <p:sp>
        <p:nvSpPr>
          <p:cNvPr id="31" name="Line Callout 1 30">
            <a:extLst>
              <a:ext uri="{FF2B5EF4-FFF2-40B4-BE49-F238E27FC236}">
                <a16:creationId xmlns:a16="http://schemas.microsoft.com/office/drawing/2014/main" id="{8C4236B1-2406-11B5-7905-D07977DD40A6}"/>
              </a:ext>
            </a:extLst>
          </p:cNvPr>
          <p:cNvSpPr/>
          <p:nvPr/>
        </p:nvSpPr>
        <p:spPr>
          <a:xfrm>
            <a:off x="9124025" y="2805135"/>
            <a:ext cx="2320777" cy="689254"/>
          </a:xfrm>
          <a:prstGeom prst="borderCallout1">
            <a:avLst/>
          </a:prstGeom>
          <a:ln>
            <a:solidFill>
              <a:schemeClr val="accent2">
                <a:lumMod val="75000"/>
              </a:schemeClr>
            </a:solidFill>
          </a:ln>
          <a:effectLst>
            <a:outerShdw blurRad="50800" dist="38100" algn="l" rotWithShape="0">
              <a:prstClr val="black">
                <a:alpha val="40000"/>
              </a:prstClr>
            </a:outerShdw>
          </a:effectLst>
          <a:scene3d>
            <a:camera prst="perspectiveLef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Roboto" panose="02000000000000000000" pitchFamily="2" charset="0"/>
                <a:ea typeface="Roboto" panose="02000000000000000000" pitchFamily="2" charset="0"/>
                <a:cs typeface="Roboto" panose="02000000000000000000" pitchFamily="2" charset="0"/>
              </a:rPr>
              <a:t>130 online participants</a:t>
            </a:r>
            <a:endParaRPr lang="en-US" dirty="0"/>
          </a:p>
        </p:txBody>
      </p:sp>
    </p:spTree>
    <p:extLst>
      <p:ext uri="{BB962C8B-B14F-4D97-AF65-F5344CB8AC3E}">
        <p14:creationId xmlns:p14="http://schemas.microsoft.com/office/powerpoint/2010/main" val="2378689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E700A8-AE52-4017-8C7E-C20956F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0" name="Rectangle 19">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CaixaDeTexto 7">
            <a:extLst>
              <a:ext uri="{FF2B5EF4-FFF2-40B4-BE49-F238E27FC236}">
                <a16:creationId xmlns:a16="http://schemas.microsoft.com/office/drawing/2014/main" id="{77BD47C6-0433-99DF-041A-3B86215152E6}"/>
              </a:ext>
            </a:extLst>
          </p:cNvPr>
          <p:cNvSpPr txBox="1"/>
          <p:nvPr/>
        </p:nvSpPr>
        <p:spPr>
          <a:xfrm>
            <a:off x="2941107" y="863077"/>
            <a:ext cx="6401198" cy="80139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spc="100" dirty="0">
                <a:solidFill>
                  <a:schemeClr val="tx1"/>
                </a:solidFill>
                <a:latin typeface="+mj-lt"/>
                <a:ea typeface="+mj-ea"/>
                <a:cs typeface="+mj-cs"/>
              </a:rPr>
              <a:t>Professional Development Events</a:t>
            </a:r>
          </a:p>
        </p:txBody>
      </p:sp>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11718297" y="17978"/>
            <a:ext cx="470655" cy="475488"/>
          </a:xfrm>
        </p:spPr>
        <p:txBody>
          <a:bodyPr vert="horz" lIns="91440" tIns="45720" rIns="91440" bIns="45720" rtlCol="0" anchor="ctr">
            <a:normAutofit/>
          </a:bodyPr>
          <a:lstStyle/>
          <a:p>
            <a:pPr algn="ctr">
              <a:spcAft>
                <a:spcPts val="600"/>
              </a:spcAft>
            </a:pPr>
            <a:fld id="{294A09A9-5501-47C1-A89A-A340965A2BE2}" type="slidenum">
              <a:rPr lang="en-US" sz="900">
                <a:solidFill>
                  <a:schemeClr val="tx1">
                    <a:alpha val="70000"/>
                  </a:schemeClr>
                </a:solidFill>
              </a:rPr>
              <a:pPr algn="ctr">
                <a:spcAft>
                  <a:spcPts val="600"/>
                </a:spcAft>
              </a:pPr>
              <a:t>12</a:t>
            </a:fld>
            <a:endParaRPr lang="en-US" sz="900">
              <a:solidFill>
                <a:schemeClr val="tx1">
                  <a:alpha val="70000"/>
                </a:schemeClr>
              </a:solidFill>
            </a:endParaRPr>
          </a:p>
        </p:txBody>
      </p:sp>
      <p:graphicFrame>
        <p:nvGraphicFramePr>
          <p:cNvPr id="9" name="Table 8">
            <a:extLst>
              <a:ext uri="{FF2B5EF4-FFF2-40B4-BE49-F238E27FC236}">
                <a16:creationId xmlns:a16="http://schemas.microsoft.com/office/drawing/2014/main" id="{73330F73-EDBD-4BEA-BBAC-24359058C006}"/>
              </a:ext>
            </a:extLst>
          </p:cNvPr>
          <p:cNvGraphicFramePr>
            <a:graphicFrameLocks noGrp="1"/>
          </p:cNvGraphicFramePr>
          <p:nvPr>
            <p:extLst>
              <p:ext uri="{D42A27DB-BD31-4B8C-83A1-F6EECF244321}">
                <p14:modId xmlns:p14="http://schemas.microsoft.com/office/powerpoint/2010/main" val="2803540432"/>
              </p:ext>
            </p:extLst>
          </p:nvPr>
        </p:nvGraphicFramePr>
        <p:xfrm>
          <a:off x="1842564" y="1427134"/>
          <a:ext cx="8506872" cy="4567789"/>
        </p:xfrm>
        <a:graphic>
          <a:graphicData uri="http://schemas.openxmlformats.org/drawingml/2006/table">
            <a:tbl>
              <a:tblPr firstRow="1" firstCol="1" bandRow="1">
                <a:tableStyleId>{5C22544A-7EE6-4342-B048-85BDC9FD1C3A}</a:tableStyleId>
              </a:tblPr>
              <a:tblGrid>
                <a:gridCol w="2955578">
                  <a:extLst>
                    <a:ext uri="{9D8B030D-6E8A-4147-A177-3AD203B41FA5}">
                      <a16:colId xmlns:a16="http://schemas.microsoft.com/office/drawing/2014/main" val="56788684"/>
                    </a:ext>
                  </a:extLst>
                </a:gridCol>
                <a:gridCol w="3233300">
                  <a:extLst>
                    <a:ext uri="{9D8B030D-6E8A-4147-A177-3AD203B41FA5}">
                      <a16:colId xmlns:a16="http://schemas.microsoft.com/office/drawing/2014/main" val="1889852791"/>
                    </a:ext>
                  </a:extLst>
                </a:gridCol>
                <a:gridCol w="2317994">
                  <a:extLst>
                    <a:ext uri="{9D8B030D-6E8A-4147-A177-3AD203B41FA5}">
                      <a16:colId xmlns:a16="http://schemas.microsoft.com/office/drawing/2014/main" val="2042733949"/>
                    </a:ext>
                  </a:extLst>
                </a:gridCol>
              </a:tblGrid>
              <a:tr h="380206">
                <a:tc>
                  <a:txBody>
                    <a:bodyPr/>
                    <a:lstStyle/>
                    <a:p>
                      <a:pPr algn="ctr">
                        <a:lnSpc>
                          <a:spcPct val="107000"/>
                        </a:lnSpc>
                      </a:pPr>
                      <a:r>
                        <a:rPr lang="en-AU" sz="1600" dirty="0">
                          <a:solidFill>
                            <a:schemeClr val="tx1"/>
                          </a:solidFill>
                          <a:effectLst/>
                          <a:latin typeface="+mn-lt"/>
                        </a:rPr>
                        <a:t>Month</a:t>
                      </a:r>
                      <a:endParaRPr lang="en-AU" sz="1600" dirty="0">
                        <a:solidFill>
                          <a:schemeClr val="tx1"/>
                        </a:solidFill>
                        <a:effectLst/>
                        <a:latin typeface="+mn-lt"/>
                        <a:ea typeface="Calibri" panose="020F0502020204030204" pitchFamily="34" charset="0"/>
                      </a:endParaRPr>
                    </a:p>
                  </a:txBody>
                  <a:tcPr marL="88522" marR="88522" marT="0" marB="0" anchor="ctr"/>
                </a:tc>
                <a:tc>
                  <a:txBody>
                    <a:bodyPr/>
                    <a:lstStyle/>
                    <a:p>
                      <a:pPr algn="ctr">
                        <a:lnSpc>
                          <a:spcPct val="107000"/>
                        </a:lnSpc>
                      </a:pPr>
                      <a:r>
                        <a:rPr lang="en-AU" sz="1600" kern="1200">
                          <a:solidFill>
                            <a:schemeClr val="dk1"/>
                          </a:solidFill>
                          <a:effectLst/>
                          <a:latin typeface="+mn-lt"/>
                          <a:ea typeface="+mn-ea"/>
                          <a:cs typeface="+mn-cs"/>
                        </a:rPr>
                        <a:t>Event</a:t>
                      </a:r>
                    </a:p>
                  </a:txBody>
                  <a:tcPr marL="88522" marR="88522" marT="0" marB="0" anchor="ctr"/>
                </a:tc>
                <a:tc>
                  <a:txBody>
                    <a:bodyPr/>
                    <a:lstStyle/>
                    <a:p>
                      <a:pPr algn="ctr">
                        <a:lnSpc>
                          <a:spcPct val="107000"/>
                        </a:lnSpc>
                      </a:pPr>
                      <a:r>
                        <a:rPr lang="en-AU" sz="1600" dirty="0">
                          <a:solidFill>
                            <a:schemeClr val="tx1"/>
                          </a:solidFill>
                          <a:effectLst/>
                          <a:latin typeface="+mn-lt"/>
                        </a:rPr>
                        <a:t>Type</a:t>
                      </a:r>
                      <a:endParaRPr lang="en-AU" sz="1600" dirty="0">
                        <a:solidFill>
                          <a:schemeClr val="tx1"/>
                        </a:solidFill>
                        <a:effectLst/>
                        <a:latin typeface="+mn-lt"/>
                        <a:ea typeface="Calibri" panose="020F0502020204030204" pitchFamily="34" charset="0"/>
                      </a:endParaRPr>
                    </a:p>
                  </a:txBody>
                  <a:tcPr marL="88522" marR="88522" marT="0" marB="0" anchor="ctr"/>
                </a:tc>
                <a:extLst>
                  <a:ext uri="{0D108BD9-81ED-4DB2-BD59-A6C34878D82A}">
                    <a16:rowId xmlns:a16="http://schemas.microsoft.com/office/drawing/2014/main" val="2611518495"/>
                  </a:ext>
                </a:extLst>
              </a:tr>
              <a:tr h="740085">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dirty="0">
                          <a:solidFill>
                            <a:schemeClr val="tx1"/>
                          </a:solidFill>
                          <a:effectLst/>
                          <a:latin typeface="+mn-lt"/>
                        </a:rPr>
                        <a:t>November 2022</a:t>
                      </a:r>
                      <a:endParaRPr lang="en-AU" sz="1600" dirty="0">
                        <a:solidFill>
                          <a:schemeClr val="tx1"/>
                        </a:solidFill>
                        <a:effectLst/>
                        <a:latin typeface="+mn-lt"/>
                        <a:ea typeface="Calibri" panose="020F0502020204030204" pitchFamily="34" charset="0"/>
                      </a:endParaRPr>
                    </a:p>
                  </a:txBody>
                  <a:tcPr marL="88522" marR="88522" marT="0" marB="0" anchor="ctr"/>
                </a:tc>
                <a:tc>
                  <a:txBody>
                    <a:bodyPr/>
                    <a:lstStyle/>
                    <a:p>
                      <a:pPr algn="ctr">
                        <a:lnSpc>
                          <a:spcPct val="107000"/>
                        </a:lnSpc>
                        <a:spcBef>
                          <a:spcPts val="600"/>
                        </a:spcBef>
                        <a:spcAft>
                          <a:spcPts val="600"/>
                        </a:spcAft>
                      </a:pPr>
                      <a:r>
                        <a:rPr lang="en-AU" sz="1600" kern="1200" dirty="0">
                          <a:solidFill>
                            <a:schemeClr val="dk1"/>
                          </a:solidFill>
                          <a:effectLst/>
                          <a:latin typeface="+mn-lt"/>
                          <a:ea typeface="+mn-ea"/>
                          <a:cs typeface="+mn-cs"/>
                        </a:rPr>
                        <a:t>AUSIT National Conference in Brisbane</a:t>
                      </a:r>
                    </a:p>
                  </a:txBody>
                  <a:tcPr marL="88522" marR="88522" marT="0" marB="0" anchor="ctr"/>
                </a:tc>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kern="1200" dirty="0">
                          <a:solidFill>
                            <a:schemeClr val="dk1"/>
                          </a:solidFill>
                          <a:effectLst/>
                          <a:latin typeface="+mn-lt"/>
                          <a:ea typeface="+mn-ea"/>
                          <a:cs typeface="+mn-cs"/>
                        </a:rPr>
                        <a:t>Hybrid: </a:t>
                      </a:r>
                    </a:p>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kern="1200" dirty="0">
                          <a:solidFill>
                            <a:schemeClr val="dk1"/>
                          </a:solidFill>
                          <a:effectLst/>
                          <a:latin typeface="+mn-lt"/>
                          <a:ea typeface="+mn-ea"/>
                          <a:cs typeface="+mn-cs"/>
                        </a:rPr>
                        <a:t>Face to face and Remote</a:t>
                      </a:r>
                      <a:endParaRPr lang="en-AU" sz="1600" dirty="0">
                        <a:effectLst/>
                        <a:latin typeface="+mn-lt"/>
                        <a:ea typeface="Calibri" panose="020F0502020204030204" pitchFamily="34" charset="0"/>
                      </a:endParaRPr>
                    </a:p>
                  </a:txBody>
                  <a:tcPr marL="88522" marR="88522" marT="0" marB="0" anchor="ctr"/>
                </a:tc>
                <a:extLst>
                  <a:ext uri="{0D108BD9-81ED-4DB2-BD59-A6C34878D82A}">
                    <a16:rowId xmlns:a16="http://schemas.microsoft.com/office/drawing/2014/main" val="1466578493"/>
                  </a:ext>
                </a:extLst>
              </a:tr>
              <a:tr h="588856">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b="1" i="0" u="none" strike="noStrike" kern="1200" dirty="0">
                          <a:solidFill>
                            <a:schemeClr val="tx1"/>
                          </a:solidFill>
                          <a:effectLst/>
                          <a:latin typeface="+mn-lt"/>
                          <a:ea typeface="+mn-ea"/>
                          <a:cs typeface="+mn-cs"/>
                        </a:rPr>
                        <a:t>February </a:t>
                      </a:r>
                      <a:r>
                        <a:rPr lang="en-AU" sz="1600" b="1" dirty="0">
                          <a:solidFill>
                            <a:schemeClr val="tx1"/>
                          </a:solidFill>
                          <a:effectLst/>
                          <a:latin typeface="+mn-lt"/>
                        </a:rPr>
                        <a:t>2023</a:t>
                      </a:r>
                      <a:endParaRPr lang="en-AU" sz="1600" b="1" dirty="0">
                        <a:solidFill>
                          <a:schemeClr val="tx1"/>
                        </a:solidFill>
                        <a:effectLst/>
                        <a:latin typeface="+mn-lt"/>
                        <a:ea typeface="Calibri" panose="020F0502020204030204" pitchFamily="34" charset="0"/>
                      </a:endParaRPr>
                    </a:p>
                    <a:p>
                      <a:pPr algn="ctr">
                        <a:lnSpc>
                          <a:spcPct val="107000"/>
                        </a:lnSpc>
                        <a:spcBef>
                          <a:spcPts val="600"/>
                        </a:spcBef>
                        <a:spcAft>
                          <a:spcPts val="600"/>
                        </a:spcAft>
                      </a:pPr>
                      <a:endParaRPr lang="en-AU" sz="1600" dirty="0">
                        <a:solidFill>
                          <a:schemeClr val="tx1"/>
                        </a:solidFill>
                        <a:effectLst/>
                        <a:latin typeface="+mn-lt"/>
                        <a:ea typeface="Calibri" panose="020F0502020204030204" pitchFamily="34" charset="0"/>
                      </a:endParaRPr>
                    </a:p>
                  </a:txBody>
                  <a:tcPr marL="88522" marR="88522" marT="0" marB="0" anchor="ctr"/>
                </a:tc>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b="0" i="0" u="none" strike="noStrike" kern="1200" dirty="0">
                          <a:solidFill>
                            <a:schemeClr val="dk1"/>
                          </a:solidFill>
                          <a:effectLst/>
                          <a:latin typeface="+mn-lt"/>
                          <a:ea typeface="+mn-ea"/>
                          <a:cs typeface="+mn-cs"/>
                        </a:rPr>
                        <a:t>Chat Breakfast: Let's Talk about Adding Value </a:t>
                      </a:r>
                      <a:r>
                        <a:rPr lang="en-AU" sz="1600" kern="1200" dirty="0">
                          <a:solidFill>
                            <a:schemeClr val="dk1"/>
                          </a:solidFill>
                          <a:effectLst/>
                          <a:latin typeface="+mn-lt"/>
                          <a:ea typeface="+mn-ea"/>
                          <a:cs typeface="+mn-cs"/>
                        </a:rPr>
                        <a:t>in Brisbane</a:t>
                      </a:r>
                    </a:p>
                  </a:txBody>
                  <a:tcPr marL="88522" marR="88522" marT="0" marB="0" anchor="ctr"/>
                </a:tc>
                <a:tc>
                  <a:txBody>
                    <a:bodyPr/>
                    <a:lstStyle/>
                    <a:p>
                      <a:pPr algn="ctr">
                        <a:lnSpc>
                          <a:spcPct val="107000"/>
                        </a:lnSpc>
                        <a:spcBef>
                          <a:spcPts val="600"/>
                        </a:spcBef>
                        <a:spcAft>
                          <a:spcPts val="600"/>
                        </a:spcAft>
                      </a:pPr>
                      <a:r>
                        <a:rPr lang="en-AU" sz="1600" kern="1200" dirty="0">
                          <a:solidFill>
                            <a:schemeClr val="dk1"/>
                          </a:solidFill>
                          <a:effectLst/>
                          <a:latin typeface="+mn-lt"/>
                          <a:ea typeface="+mn-ea"/>
                          <a:cs typeface="+mn-cs"/>
                        </a:rPr>
                        <a:t>Face to face </a:t>
                      </a:r>
                      <a:endParaRPr lang="en-AU" sz="1600" dirty="0">
                        <a:effectLst/>
                        <a:latin typeface="+mn-lt"/>
                        <a:ea typeface="Calibri" panose="020F0502020204030204" pitchFamily="34" charset="0"/>
                      </a:endParaRPr>
                    </a:p>
                  </a:txBody>
                  <a:tcPr marL="88522" marR="88522" marT="0" marB="0" anchor="ctr"/>
                </a:tc>
                <a:extLst>
                  <a:ext uri="{0D108BD9-81ED-4DB2-BD59-A6C34878D82A}">
                    <a16:rowId xmlns:a16="http://schemas.microsoft.com/office/drawing/2014/main" val="729025524"/>
                  </a:ext>
                </a:extLst>
              </a:tr>
              <a:tr h="588856">
                <a:tc>
                  <a:txBody>
                    <a:bodyPr/>
                    <a:lstStyle/>
                    <a:p>
                      <a:pPr algn="ctr">
                        <a:lnSpc>
                          <a:spcPct val="107000"/>
                        </a:lnSpc>
                        <a:spcBef>
                          <a:spcPts val="600"/>
                        </a:spcBef>
                        <a:spcAft>
                          <a:spcPts val="600"/>
                        </a:spcAft>
                      </a:pPr>
                      <a:r>
                        <a:rPr lang="en-AU" sz="1600" dirty="0">
                          <a:solidFill>
                            <a:schemeClr val="tx1"/>
                          </a:solidFill>
                          <a:effectLst/>
                          <a:latin typeface="+mn-lt"/>
                        </a:rPr>
                        <a:t>July 2023</a:t>
                      </a:r>
                      <a:endParaRPr lang="en-AU" sz="1600" dirty="0">
                        <a:solidFill>
                          <a:schemeClr val="tx1"/>
                        </a:solidFill>
                        <a:effectLst/>
                        <a:latin typeface="+mn-lt"/>
                        <a:ea typeface="Calibri" panose="020F0502020204030204" pitchFamily="34" charset="0"/>
                      </a:endParaRPr>
                    </a:p>
                  </a:txBody>
                  <a:tcPr marL="88522" marR="88522" marT="0" marB="0" anchor="ctr"/>
                </a:tc>
                <a:tc>
                  <a:txBody>
                    <a:bodyPr/>
                    <a:lstStyle/>
                    <a:p>
                      <a:pPr algn="ctr">
                        <a:lnSpc>
                          <a:spcPct val="107000"/>
                        </a:lnSpc>
                        <a:spcBef>
                          <a:spcPts val="600"/>
                        </a:spcBef>
                        <a:spcAft>
                          <a:spcPts val="600"/>
                        </a:spcAft>
                      </a:pPr>
                      <a:r>
                        <a:rPr lang="en-AU" sz="1600" b="0" i="0" u="none" strike="noStrike" kern="1200" dirty="0">
                          <a:solidFill>
                            <a:schemeClr val="dk1"/>
                          </a:solidFill>
                          <a:effectLst/>
                          <a:latin typeface="+mn-lt"/>
                          <a:ea typeface="+mn-ea"/>
                          <a:cs typeface="+mn-cs"/>
                        </a:rPr>
                        <a:t>Sunshine Coast Informal Lunch</a:t>
                      </a:r>
                      <a:endParaRPr lang="en-AU" sz="1600" b="0" kern="1200" dirty="0">
                        <a:solidFill>
                          <a:schemeClr val="dk1"/>
                        </a:solidFill>
                        <a:effectLst/>
                        <a:latin typeface="+mn-lt"/>
                        <a:ea typeface="+mn-ea"/>
                        <a:cs typeface="+mn-cs"/>
                      </a:endParaRPr>
                    </a:p>
                  </a:txBody>
                  <a:tcPr marL="88522" marR="88522" marT="0" marB="0" anchor="ctr"/>
                </a:tc>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kern="1200" dirty="0">
                          <a:solidFill>
                            <a:schemeClr val="dk1"/>
                          </a:solidFill>
                          <a:effectLst/>
                          <a:latin typeface="+mn-lt"/>
                          <a:ea typeface="+mn-ea"/>
                          <a:cs typeface="+mn-cs"/>
                        </a:rPr>
                        <a:t>Face to face </a:t>
                      </a:r>
                      <a:endParaRPr lang="en-AU" sz="1600" dirty="0">
                        <a:effectLst/>
                        <a:latin typeface="+mn-lt"/>
                        <a:ea typeface="Calibri" panose="020F0502020204030204" pitchFamily="34" charset="0"/>
                      </a:endParaRPr>
                    </a:p>
                    <a:p>
                      <a:pPr algn="ctr">
                        <a:lnSpc>
                          <a:spcPct val="107000"/>
                        </a:lnSpc>
                        <a:spcBef>
                          <a:spcPts val="600"/>
                        </a:spcBef>
                        <a:spcAft>
                          <a:spcPts val="600"/>
                        </a:spcAft>
                      </a:pPr>
                      <a:endParaRPr lang="en-AU" sz="1600" dirty="0">
                        <a:effectLst/>
                        <a:latin typeface="+mn-lt"/>
                        <a:ea typeface="Calibri" panose="020F0502020204030204" pitchFamily="34" charset="0"/>
                      </a:endParaRPr>
                    </a:p>
                  </a:txBody>
                  <a:tcPr marL="88522" marR="88522" marT="0" marB="0" anchor="ctr"/>
                </a:tc>
                <a:extLst>
                  <a:ext uri="{0D108BD9-81ED-4DB2-BD59-A6C34878D82A}">
                    <a16:rowId xmlns:a16="http://schemas.microsoft.com/office/drawing/2014/main" val="3326193123"/>
                  </a:ext>
                </a:extLst>
              </a:tr>
              <a:tr h="797006">
                <a:tc>
                  <a:txBody>
                    <a:bodyPr/>
                    <a:lstStyle/>
                    <a:p>
                      <a:pPr algn="ctr">
                        <a:lnSpc>
                          <a:spcPct val="107000"/>
                        </a:lnSpc>
                        <a:spcBef>
                          <a:spcPts val="600"/>
                        </a:spcBef>
                        <a:spcAft>
                          <a:spcPts val="600"/>
                        </a:spcAft>
                      </a:pPr>
                      <a:r>
                        <a:rPr lang="en-AU" sz="1600" dirty="0">
                          <a:solidFill>
                            <a:schemeClr val="tx1"/>
                          </a:solidFill>
                          <a:effectLst/>
                          <a:latin typeface="+mn-lt"/>
                          <a:ea typeface="Calibri" panose="020F0502020204030204" pitchFamily="34" charset="0"/>
                        </a:rPr>
                        <a:t>August 2023</a:t>
                      </a:r>
                    </a:p>
                  </a:txBody>
                  <a:tcPr marL="88522" marR="88522" marT="0" marB="0" anchor="ctr"/>
                </a:tc>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b="0" i="0" u="none" strike="noStrike" kern="1200" dirty="0">
                          <a:solidFill>
                            <a:schemeClr val="dk1"/>
                          </a:solidFill>
                          <a:effectLst/>
                          <a:latin typeface="+mn-lt"/>
                          <a:ea typeface="+mn-ea"/>
                          <a:cs typeface="+mn-cs"/>
                        </a:rPr>
                        <a:t>Linguists and the Law:</a:t>
                      </a:r>
                      <a:br>
                        <a:rPr lang="en-AU" sz="1600" b="0" i="0" u="none" strike="noStrike" kern="1200" dirty="0">
                          <a:solidFill>
                            <a:schemeClr val="dk1"/>
                          </a:solidFill>
                          <a:effectLst/>
                          <a:latin typeface="+mn-lt"/>
                          <a:ea typeface="+mn-ea"/>
                          <a:cs typeface="+mn-cs"/>
                        </a:rPr>
                      </a:br>
                      <a:r>
                        <a:rPr lang="en-AU" sz="1600" b="0" i="0" u="none" strike="noStrike" kern="1200" dirty="0">
                          <a:solidFill>
                            <a:schemeClr val="dk1"/>
                          </a:solidFill>
                          <a:effectLst/>
                          <a:latin typeface="+mn-lt"/>
                          <a:ea typeface="+mn-ea"/>
                          <a:cs typeface="+mn-cs"/>
                        </a:rPr>
                        <a:t>A practical seminar for</a:t>
                      </a:r>
                      <a:br>
                        <a:rPr lang="en-AU" sz="1600" b="0" i="0" u="none" strike="noStrike" kern="1200" dirty="0">
                          <a:solidFill>
                            <a:schemeClr val="dk1"/>
                          </a:solidFill>
                          <a:effectLst/>
                          <a:latin typeface="+mn-lt"/>
                          <a:ea typeface="+mn-ea"/>
                          <a:cs typeface="+mn-cs"/>
                        </a:rPr>
                      </a:br>
                      <a:r>
                        <a:rPr lang="en-AU" sz="1600" b="0" i="0" u="none" strike="noStrike" kern="1200" dirty="0">
                          <a:solidFill>
                            <a:schemeClr val="dk1"/>
                          </a:solidFill>
                          <a:effectLst/>
                          <a:latin typeface="+mn-lt"/>
                          <a:ea typeface="+mn-ea"/>
                          <a:cs typeface="+mn-cs"/>
                        </a:rPr>
                        <a:t>QLD T/I practitioners </a:t>
                      </a:r>
                      <a:r>
                        <a:rPr lang="en-AU" sz="1600" kern="1200" dirty="0">
                          <a:solidFill>
                            <a:schemeClr val="dk1"/>
                          </a:solidFill>
                          <a:effectLst/>
                          <a:latin typeface="+mn-lt"/>
                          <a:ea typeface="+mn-ea"/>
                          <a:cs typeface="+mn-cs"/>
                        </a:rPr>
                        <a:t>in Brisbane</a:t>
                      </a:r>
                    </a:p>
                  </a:txBody>
                  <a:tcPr marL="88522" marR="88522" marT="0" marB="0" anchor="ctr"/>
                </a:tc>
                <a:tc>
                  <a:txBody>
                    <a:bodyPr/>
                    <a:lstStyle/>
                    <a:p>
                      <a:pPr algn="ctr">
                        <a:lnSpc>
                          <a:spcPct val="107000"/>
                        </a:lnSpc>
                        <a:spcBef>
                          <a:spcPts val="600"/>
                        </a:spcBef>
                        <a:spcAft>
                          <a:spcPts val="600"/>
                        </a:spcAft>
                      </a:pPr>
                      <a:r>
                        <a:rPr lang="en-AU" sz="1600" kern="1200" dirty="0">
                          <a:solidFill>
                            <a:schemeClr val="dk1"/>
                          </a:solidFill>
                          <a:effectLst/>
                          <a:latin typeface="+mn-lt"/>
                          <a:ea typeface="+mn-ea"/>
                          <a:cs typeface="+mn-cs"/>
                        </a:rPr>
                        <a:t>Face to face </a:t>
                      </a:r>
                      <a:endParaRPr lang="en-AU" sz="1600" dirty="0">
                        <a:effectLst/>
                        <a:latin typeface="+mn-lt"/>
                        <a:ea typeface="Calibri" panose="020F0502020204030204" pitchFamily="34" charset="0"/>
                      </a:endParaRPr>
                    </a:p>
                  </a:txBody>
                  <a:tcPr marL="88522" marR="88522" marT="0" marB="0" anchor="ctr"/>
                </a:tc>
                <a:extLst>
                  <a:ext uri="{0D108BD9-81ED-4DB2-BD59-A6C34878D82A}">
                    <a16:rowId xmlns:a16="http://schemas.microsoft.com/office/drawing/2014/main" val="3868535432"/>
                  </a:ext>
                </a:extLst>
              </a:tr>
              <a:tr h="588856">
                <a:tc>
                  <a:txBody>
                    <a:bodyPr/>
                    <a:lstStyle/>
                    <a:p>
                      <a:pPr algn="ctr">
                        <a:lnSpc>
                          <a:spcPct val="107000"/>
                        </a:lnSpc>
                        <a:spcBef>
                          <a:spcPts val="600"/>
                        </a:spcBef>
                        <a:spcAft>
                          <a:spcPts val="600"/>
                        </a:spcAft>
                      </a:pPr>
                      <a:r>
                        <a:rPr lang="en-AU" sz="1600" dirty="0">
                          <a:solidFill>
                            <a:schemeClr val="tx1"/>
                          </a:solidFill>
                          <a:effectLst/>
                          <a:latin typeface="+mn-lt"/>
                          <a:ea typeface="Calibri" panose="020F0502020204030204" pitchFamily="34" charset="0"/>
                        </a:rPr>
                        <a:t>September 2023</a:t>
                      </a:r>
                    </a:p>
                  </a:txBody>
                  <a:tcPr marL="88522" marR="88522" marT="0" marB="0" anchor="ctr"/>
                </a:tc>
                <a:tc>
                  <a:txBody>
                    <a:bodyPr/>
                    <a:lstStyle/>
                    <a:p>
                      <a:pPr algn="ctr">
                        <a:lnSpc>
                          <a:spcPct val="107000"/>
                        </a:lnSpc>
                        <a:spcBef>
                          <a:spcPts val="600"/>
                        </a:spcBef>
                        <a:spcAft>
                          <a:spcPts val="600"/>
                        </a:spcAft>
                      </a:pPr>
                      <a:r>
                        <a:rPr lang="en-AU" sz="1600" b="0" kern="1200" dirty="0">
                          <a:solidFill>
                            <a:schemeClr val="dk1"/>
                          </a:solidFill>
                          <a:effectLst/>
                          <a:latin typeface="+mn-lt"/>
                          <a:ea typeface="+mn-ea"/>
                          <a:cs typeface="+mn-cs"/>
                        </a:rPr>
                        <a:t>Translator’s Day event in Brisbane</a:t>
                      </a:r>
                    </a:p>
                  </a:txBody>
                  <a:tcPr marL="88522" marR="88522" marT="0" marB="0" anchor="ctr"/>
                </a:tc>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kern="1200" dirty="0">
                          <a:solidFill>
                            <a:schemeClr val="dk1"/>
                          </a:solidFill>
                          <a:effectLst/>
                          <a:latin typeface="+mn-lt"/>
                          <a:ea typeface="+mn-ea"/>
                          <a:cs typeface="+mn-cs"/>
                        </a:rPr>
                        <a:t>Face to face </a:t>
                      </a:r>
                      <a:endParaRPr lang="en-AU" sz="1600" dirty="0">
                        <a:effectLst/>
                        <a:latin typeface="+mn-lt"/>
                        <a:ea typeface="Calibri" panose="020F0502020204030204" pitchFamily="34" charset="0"/>
                      </a:endParaRPr>
                    </a:p>
                    <a:p>
                      <a:pPr algn="ctr">
                        <a:lnSpc>
                          <a:spcPct val="107000"/>
                        </a:lnSpc>
                        <a:spcBef>
                          <a:spcPts val="600"/>
                        </a:spcBef>
                        <a:spcAft>
                          <a:spcPts val="600"/>
                        </a:spcAft>
                      </a:pPr>
                      <a:endParaRPr lang="en-AU" sz="1600" dirty="0">
                        <a:effectLst/>
                        <a:latin typeface="+mn-lt"/>
                        <a:ea typeface="Calibri" panose="020F0502020204030204" pitchFamily="34" charset="0"/>
                      </a:endParaRPr>
                    </a:p>
                  </a:txBody>
                  <a:tcPr marL="88522" marR="88522" marT="0" marB="0" anchor="ctr"/>
                </a:tc>
                <a:extLst>
                  <a:ext uri="{0D108BD9-81ED-4DB2-BD59-A6C34878D82A}">
                    <a16:rowId xmlns:a16="http://schemas.microsoft.com/office/drawing/2014/main" val="339928655"/>
                  </a:ext>
                </a:extLst>
              </a:tr>
              <a:tr h="588856">
                <a:tc>
                  <a:txBody>
                    <a:bodyPr/>
                    <a:lstStyle/>
                    <a:p>
                      <a:pPr algn="ctr">
                        <a:lnSpc>
                          <a:spcPct val="107000"/>
                        </a:lnSpc>
                        <a:spcBef>
                          <a:spcPts val="600"/>
                        </a:spcBef>
                        <a:spcAft>
                          <a:spcPts val="600"/>
                        </a:spcAft>
                      </a:pPr>
                      <a:r>
                        <a:rPr lang="en-AU" sz="1600" dirty="0">
                          <a:solidFill>
                            <a:schemeClr val="tx1"/>
                          </a:solidFill>
                          <a:effectLst/>
                          <a:latin typeface="+mn-lt"/>
                          <a:ea typeface="Calibri" panose="020F0502020204030204" pitchFamily="34" charset="0"/>
                        </a:rPr>
                        <a:t>September 2023</a:t>
                      </a:r>
                    </a:p>
                  </a:txBody>
                  <a:tcPr marL="88522" marR="88522" marT="0" marB="0" anchor="ctr"/>
                </a:tc>
                <a:tc>
                  <a:txBody>
                    <a:bodyPr/>
                    <a:lstStyle/>
                    <a:p>
                      <a:pPr algn="ctr">
                        <a:lnSpc>
                          <a:spcPct val="107000"/>
                        </a:lnSpc>
                        <a:spcBef>
                          <a:spcPts val="600"/>
                        </a:spcBef>
                        <a:spcAft>
                          <a:spcPts val="600"/>
                        </a:spcAft>
                      </a:pPr>
                      <a:r>
                        <a:rPr lang="en-AU" sz="1600" b="0" kern="1200" dirty="0">
                          <a:solidFill>
                            <a:schemeClr val="dk1"/>
                          </a:solidFill>
                          <a:effectLst/>
                          <a:latin typeface="+mn-lt"/>
                          <a:ea typeface="+mn-ea"/>
                          <a:cs typeface="+mn-cs"/>
                        </a:rPr>
                        <a:t>Translator’s Day event in Cairns</a:t>
                      </a:r>
                    </a:p>
                  </a:txBody>
                  <a:tcPr marL="88522" marR="88522" marT="0" marB="0" anchor="ctr"/>
                </a:tc>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AU" sz="1600" kern="1200" dirty="0">
                          <a:solidFill>
                            <a:schemeClr val="dk1"/>
                          </a:solidFill>
                          <a:effectLst/>
                          <a:latin typeface="+mn-lt"/>
                          <a:ea typeface="+mn-ea"/>
                          <a:cs typeface="+mn-cs"/>
                        </a:rPr>
                        <a:t>Face to face </a:t>
                      </a:r>
                      <a:endParaRPr lang="en-AU" sz="1600" dirty="0">
                        <a:effectLst/>
                        <a:latin typeface="+mn-lt"/>
                        <a:ea typeface="Calibri" panose="020F0502020204030204" pitchFamily="34" charset="0"/>
                      </a:endParaRPr>
                    </a:p>
                    <a:p>
                      <a:pPr algn="ctr">
                        <a:lnSpc>
                          <a:spcPct val="107000"/>
                        </a:lnSpc>
                        <a:spcBef>
                          <a:spcPts val="600"/>
                        </a:spcBef>
                        <a:spcAft>
                          <a:spcPts val="600"/>
                        </a:spcAft>
                      </a:pPr>
                      <a:endParaRPr lang="en-AU" sz="1600" dirty="0">
                        <a:effectLst/>
                        <a:latin typeface="+mn-lt"/>
                        <a:ea typeface="Calibri" panose="020F0502020204030204" pitchFamily="34" charset="0"/>
                      </a:endParaRPr>
                    </a:p>
                  </a:txBody>
                  <a:tcPr marL="88522" marR="88522" marT="0" marB="0" anchor="ctr"/>
                </a:tc>
                <a:extLst>
                  <a:ext uri="{0D108BD9-81ED-4DB2-BD59-A6C34878D82A}">
                    <a16:rowId xmlns:a16="http://schemas.microsoft.com/office/drawing/2014/main" val="2337361355"/>
                  </a:ext>
                </a:extLst>
              </a:tr>
            </a:tbl>
          </a:graphicData>
        </a:graphic>
      </p:graphicFrame>
    </p:spTree>
    <p:extLst>
      <p:ext uri="{BB962C8B-B14F-4D97-AF65-F5344CB8AC3E}">
        <p14:creationId xmlns:p14="http://schemas.microsoft.com/office/powerpoint/2010/main" val="600476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F5AEB-FB22-33F3-778B-CD94E0D19D82}"/>
              </a:ext>
            </a:extLst>
          </p:cNvPr>
          <p:cNvSpPr>
            <a:spLocks noGrp="1"/>
          </p:cNvSpPr>
          <p:nvPr>
            <p:ph type="title"/>
          </p:nvPr>
        </p:nvSpPr>
        <p:spPr>
          <a:xfrm>
            <a:off x="964023" y="879063"/>
            <a:ext cx="6590168" cy="610863"/>
          </a:xfrm>
        </p:spPr>
        <p:txBody>
          <a:bodyPr>
            <a:normAutofit/>
          </a:bodyPr>
          <a:lstStyle/>
          <a:p>
            <a:r>
              <a:rPr lang="en-AU" dirty="0"/>
              <a:t>Brisbane Social Breakfast </a:t>
            </a:r>
          </a:p>
        </p:txBody>
      </p:sp>
      <p:sp>
        <p:nvSpPr>
          <p:cNvPr id="4" name="Text Placeholder 3">
            <a:extLst>
              <a:ext uri="{FF2B5EF4-FFF2-40B4-BE49-F238E27FC236}">
                <a16:creationId xmlns:a16="http://schemas.microsoft.com/office/drawing/2014/main" id="{31C64EB7-61CD-45F3-54A0-D18A52CAC26A}"/>
              </a:ext>
            </a:extLst>
          </p:cNvPr>
          <p:cNvSpPr>
            <a:spLocks noGrp="1"/>
          </p:cNvSpPr>
          <p:nvPr>
            <p:ph type="body" sz="quarter" idx="11"/>
          </p:nvPr>
        </p:nvSpPr>
        <p:spPr>
          <a:xfrm>
            <a:off x="952499" y="2289363"/>
            <a:ext cx="6975765" cy="3425638"/>
          </a:xfrm>
        </p:spPr>
        <p:txBody>
          <a:bodyPr/>
          <a:lstStyle/>
          <a:p>
            <a:r>
              <a:rPr lang="en-US" sz="1700" dirty="0">
                <a:solidFill>
                  <a:schemeClr val="tx1"/>
                </a:solidFill>
                <a:latin typeface="+mj-lt"/>
              </a:rPr>
              <a:t>In February, the QLD Branch celebrated its inaugural 2023 social gathering at the picturesque Brisbane Botanic Gardens Cafe. With a good turnout, attendees enthusiastically participated in a forward-thinking game, envisioning the future for translators and interpreters post-Covid. Conversations buzzed around strategies to align fees with Australia's stagnating economy. The atmosphere was charged with positivity, reflecting on the successful 2022 National Conference. Our Branch Chair shared updates on AUSIT's consultations with the QLD Government, highlighting the survey about professional satisfaction for public service interpreters. The day was graced with splendid weather and top-notch coffee. We had so much fun we forgot to take a photo!</a:t>
            </a:r>
            <a:endParaRPr lang="en-AU" sz="1700" dirty="0">
              <a:solidFill>
                <a:schemeClr val="tx1"/>
              </a:solidFill>
              <a:latin typeface="+mj-lt"/>
            </a:endParaRPr>
          </a:p>
        </p:txBody>
      </p:sp>
      <p:sp>
        <p:nvSpPr>
          <p:cNvPr id="5" name="Date Placeholder 4">
            <a:extLst>
              <a:ext uri="{FF2B5EF4-FFF2-40B4-BE49-F238E27FC236}">
                <a16:creationId xmlns:a16="http://schemas.microsoft.com/office/drawing/2014/main" id="{51C9780E-8CBD-0809-0C42-7C49F1B0F17B}"/>
              </a:ext>
            </a:extLst>
          </p:cNvPr>
          <p:cNvSpPr>
            <a:spLocks noGrp="1"/>
          </p:cNvSpPr>
          <p:nvPr>
            <p:ph type="dt" sz="half" idx="14"/>
          </p:nvPr>
        </p:nvSpPr>
        <p:spPr/>
        <p:txBody>
          <a:bodyPr/>
          <a:lstStyle/>
          <a:p>
            <a:fld id="{6FCA8E82-58CD-E045-8B98-B7A85B79B752}" type="datetime4">
              <a:rPr lang="en-US" smtClean="0"/>
              <a:pPr/>
              <a:t>August 17, 2023</a:t>
            </a:fld>
            <a:endParaRPr lang="en-US" dirty="0">
              <a:latin typeface="+mn-lt"/>
            </a:endParaRPr>
          </a:p>
        </p:txBody>
      </p:sp>
      <p:sp>
        <p:nvSpPr>
          <p:cNvPr id="6" name="Footer Placeholder 5">
            <a:extLst>
              <a:ext uri="{FF2B5EF4-FFF2-40B4-BE49-F238E27FC236}">
                <a16:creationId xmlns:a16="http://schemas.microsoft.com/office/drawing/2014/main" id="{A69AE6CA-FF06-F80D-5144-C5003CCAE727}"/>
              </a:ext>
            </a:extLst>
          </p:cNvPr>
          <p:cNvSpPr>
            <a:spLocks noGrp="1"/>
          </p:cNvSpPr>
          <p:nvPr>
            <p:ph type="ftr" sz="quarter" idx="15"/>
          </p:nvPr>
        </p:nvSpPr>
        <p:spPr/>
        <p:txBody>
          <a:bodyPr/>
          <a:lstStyle/>
          <a:p>
            <a:r>
              <a:rPr lang="en-US"/>
              <a:t>Annual Review</a:t>
            </a:r>
            <a:endParaRPr lang="en-US" b="0" dirty="0"/>
          </a:p>
        </p:txBody>
      </p:sp>
      <p:sp>
        <p:nvSpPr>
          <p:cNvPr id="7" name="Slide Number Placeholder 6">
            <a:extLst>
              <a:ext uri="{FF2B5EF4-FFF2-40B4-BE49-F238E27FC236}">
                <a16:creationId xmlns:a16="http://schemas.microsoft.com/office/drawing/2014/main" id="{7C13E0B5-7C0F-3048-BD7E-92AA2EC40108}"/>
              </a:ext>
            </a:extLst>
          </p:cNvPr>
          <p:cNvSpPr>
            <a:spLocks noGrp="1"/>
          </p:cNvSpPr>
          <p:nvPr>
            <p:ph type="sldNum" sz="quarter" idx="16"/>
          </p:nvPr>
        </p:nvSpPr>
        <p:spPr/>
        <p:txBody>
          <a:bodyPr/>
          <a:lstStyle/>
          <a:p>
            <a:fld id="{294A09A9-5501-47C1-A89A-A340965A2BE2}" type="slidenum">
              <a:rPr lang="en-US" smtClean="0"/>
              <a:pPr/>
              <a:t>13</a:t>
            </a:fld>
            <a:endParaRPr lang="en-US" dirty="0">
              <a:latin typeface="+mn-lt"/>
            </a:endParaRPr>
          </a:p>
        </p:txBody>
      </p:sp>
      <p:pic>
        <p:nvPicPr>
          <p:cNvPr id="17" name="Picture Placeholder 16">
            <a:extLst>
              <a:ext uri="{FF2B5EF4-FFF2-40B4-BE49-F238E27FC236}">
                <a16:creationId xmlns:a16="http://schemas.microsoft.com/office/drawing/2014/main" id="{7B957546-A655-F891-4916-07A031BDA507}"/>
              </a:ext>
            </a:extLst>
          </p:cNvPr>
          <p:cNvPicPr>
            <a:picLocks noGrp="1" noChangeAspect="1"/>
          </p:cNvPicPr>
          <p:nvPr>
            <p:ph type="pic" sz="quarter" idx="13"/>
          </p:nvPr>
        </p:nvPicPr>
        <p:blipFill>
          <a:blip r:embed="rId2"/>
          <a:srcRect l="20502" r="20502"/>
          <a:stretch>
            <a:fillRect/>
          </a:stretch>
        </p:blipFill>
        <p:spPr>
          <a:xfrm>
            <a:off x="8153400" y="1029509"/>
            <a:ext cx="3969774" cy="4279911"/>
          </a:xfrm>
          <a:prstGeom prst="rect">
            <a:avLst/>
          </a:prstGeom>
        </p:spPr>
      </p:pic>
    </p:spTree>
    <p:extLst>
      <p:ext uri="{BB962C8B-B14F-4D97-AF65-F5344CB8AC3E}">
        <p14:creationId xmlns:p14="http://schemas.microsoft.com/office/powerpoint/2010/main" val="407587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E75B1B-6FEC-165C-2DE3-564DB9F76A2E}"/>
              </a:ext>
            </a:extLst>
          </p:cNvPr>
          <p:cNvSpPr>
            <a:spLocks noGrp="1"/>
          </p:cNvSpPr>
          <p:nvPr>
            <p:ph type="title"/>
          </p:nvPr>
        </p:nvSpPr>
        <p:spPr/>
        <p:txBody>
          <a:bodyPr>
            <a:normAutofit fontScale="90000"/>
          </a:bodyPr>
          <a:lstStyle/>
          <a:p>
            <a:r>
              <a:rPr lang="en-AU" dirty="0"/>
              <a:t>Sunshine Coast Social Lunch</a:t>
            </a:r>
          </a:p>
        </p:txBody>
      </p:sp>
      <p:sp>
        <p:nvSpPr>
          <p:cNvPr id="4" name="Text Placeholder 3">
            <a:extLst>
              <a:ext uri="{FF2B5EF4-FFF2-40B4-BE49-F238E27FC236}">
                <a16:creationId xmlns:a16="http://schemas.microsoft.com/office/drawing/2014/main" id="{9CF1836E-75CD-DC00-6370-3531CAB5DD36}"/>
              </a:ext>
            </a:extLst>
          </p:cNvPr>
          <p:cNvSpPr>
            <a:spLocks noGrp="1"/>
          </p:cNvSpPr>
          <p:nvPr>
            <p:ph type="body" sz="quarter" idx="11"/>
          </p:nvPr>
        </p:nvSpPr>
        <p:spPr>
          <a:xfrm>
            <a:off x="952498" y="2289362"/>
            <a:ext cx="5292437" cy="3907919"/>
          </a:xfrm>
        </p:spPr>
        <p:txBody>
          <a:bodyPr/>
          <a:lstStyle/>
          <a:p>
            <a:r>
              <a:rPr lang="en-AU" sz="1700" dirty="0">
                <a:solidFill>
                  <a:schemeClr val="tx1"/>
                </a:solidFill>
                <a:latin typeface="+mj-lt"/>
              </a:rPr>
              <a:t>QLD Branch held a delightful social lunch on a sunny winter’s day on the Sunshine Coast in July.</a:t>
            </a:r>
            <a:endParaRPr lang="es-ES_tradnl" sz="1700" dirty="0">
              <a:solidFill>
                <a:schemeClr val="tx1"/>
              </a:solidFill>
              <a:latin typeface="+mj-lt"/>
            </a:endParaRPr>
          </a:p>
          <a:p>
            <a:r>
              <a:rPr lang="en-AU" sz="1700" dirty="0">
                <a:solidFill>
                  <a:schemeClr val="tx1"/>
                </a:solidFill>
                <a:latin typeface="+mj-lt"/>
              </a:rPr>
              <a:t>The stunning location provided the perfect opportunity to catch up with colleagues and discuss all topics T&amp;I related in a relaxed atmosphere.</a:t>
            </a:r>
            <a:endParaRPr lang="es-ES_tradnl" sz="1700" dirty="0">
              <a:solidFill>
                <a:schemeClr val="tx1"/>
              </a:solidFill>
              <a:latin typeface="+mj-lt"/>
            </a:endParaRPr>
          </a:p>
          <a:p>
            <a:r>
              <a:rPr lang="en-AU" sz="1700" dirty="0">
                <a:solidFill>
                  <a:schemeClr val="tx1"/>
                </a:solidFill>
                <a:latin typeface="+mj-lt"/>
              </a:rPr>
              <a:t>We had members not only from the Sunshine Coast attend the event, but also from Brisbane and Toowoomba. Thank you for trekking all way to us! </a:t>
            </a:r>
          </a:p>
          <a:p>
            <a:r>
              <a:rPr lang="en-AU" sz="1700" dirty="0">
                <a:solidFill>
                  <a:schemeClr val="tx1"/>
                </a:solidFill>
                <a:latin typeface="+mj-lt"/>
              </a:rPr>
              <a:t>We look forward to organising more events such as these in the near future as we know some people missed out.</a:t>
            </a:r>
            <a:endParaRPr lang="es-ES_tradnl" sz="1700" dirty="0">
              <a:solidFill>
                <a:schemeClr val="tx1"/>
              </a:solidFill>
              <a:latin typeface="+mj-lt"/>
            </a:endParaRPr>
          </a:p>
          <a:p>
            <a:r>
              <a:rPr lang="en-AU" sz="1700" dirty="0">
                <a:solidFill>
                  <a:schemeClr val="tx1"/>
                </a:solidFill>
                <a:latin typeface="+mj-lt"/>
              </a:rPr>
              <a:t>If you enjoy attending and organising events, please get in touch with us. The PD coordinator position is open!</a:t>
            </a:r>
          </a:p>
        </p:txBody>
      </p:sp>
      <p:sp>
        <p:nvSpPr>
          <p:cNvPr id="5" name="Date Placeholder 4">
            <a:extLst>
              <a:ext uri="{FF2B5EF4-FFF2-40B4-BE49-F238E27FC236}">
                <a16:creationId xmlns:a16="http://schemas.microsoft.com/office/drawing/2014/main" id="{95FA8344-DDFF-934E-5D5A-928317482978}"/>
              </a:ext>
            </a:extLst>
          </p:cNvPr>
          <p:cNvSpPr>
            <a:spLocks noGrp="1"/>
          </p:cNvSpPr>
          <p:nvPr>
            <p:ph type="dt" sz="half" idx="14"/>
          </p:nvPr>
        </p:nvSpPr>
        <p:spPr/>
        <p:txBody>
          <a:bodyPr/>
          <a:lstStyle/>
          <a:p>
            <a:fld id="{6FCA8E82-58CD-E045-8B98-B7A85B79B752}" type="datetime4">
              <a:rPr lang="en-US" smtClean="0"/>
              <a:pPr/>
              <a:t>August 17, 2023</a:t>
            </a:fld>
            <a:endParaRPr lang="en-US" dirty="0">
              <a:latin typeface="+mn-lt"/>
            </a:endParaRPr>
          </a:p>
        </p:txBody>
      </p:sp>
      <p:sp>
        <p:nvSpPr>
          <p:cNvPr id="6" name="Footer Placeholder 5">
            <a:extLst>
              <a:ext uri="{FF2B5EF4-FFF2-40B4-BE49-F238E27FC236}">
                <a16:creationId xmlns:a16="http://schemas.microsoft.com/office/drawing/2014/main" id="{8959BCA4-0F02-8ED6-5D32-EB5D2952344F}"/>
              </a:ext>
            </a:extLst>
          </p:cNvPr>
          <p:cNvSpPr>
            <a:spLocks noGrp="1"/>
          </p:cNvSpPr>
          <p:nvPr>
            <p:ph type="ftr" sz="quarter" idx="15"/>
          </p:nvPr>
        </p:nvSpPr>
        <p:spPr/>
        <p:txBody>
          <a:bodyPr/>
          <a:lstStyle/>
          <a:p>
            <a:r>
              <a:rPr lang="en-US"/>
              <a:t>Annual Review</a:t>
            </a:r>
            <a:endParaRPr lang="en-US" b="0" dirty="0"/>
          </a:p>
        </p:txBody>
      </p:sp>
      <p:sp>
        <p:nvSpPr>
          <p:cNvPr id="7" name="Slide Number Placeholder 6">
            <a:extLst>
              <a:ext uri="{FF2B5EF4-FFF2-40B4-BE49-F238E27FC236}">
                <a16:creationId xmlns:a16="http://schemas.microsoft.com/office/drawing/2014/main" id="{9E681E02-5CEC-C045-EE82-12F87E3663A3}"/>
              </a:ext>
            </a:extLst>
          </p:cNvPr>
          <p:cNvSpPr>
            <a:spLocks noGrp="1"/>
          </p:cNvSpPr>
          <p:nvPr>
            <p:ph type="sldNum" sz="quarter" idx="16"/>
          </p:nvPr>
        </p:nvSpPr>
        <p:spPr/>
        <p:txBody>
          <a:bodyPr/>
          <a:lstStyle/>
          <a:p>
            <a:fld id="{294A09A9-5501-47C1-A89A-A340965A2BE2}" type="slidenum">
              <a:rPr lang="en-US" smtClean="0"/>
              <a:pPr/>
              <a:t>14</a:t>
            </a:fld>
            <a:endParaRPr lang="en-US" dirty="0">
              <a:latin typeface="+mn-lt"/>
            </a:endParaRPr>
          </a:p>
        </p:txBody>
      </p:sp>
      <p:pic>
        <p:nvPicPr>
          <p:cNvPr id="13" name="Picture Placeholder 12" descr="A group of people sitting at a table&#10;&#10;Description automatically generated">
            <a:extLst>
              <a:ext uri="{FF2B5EF4-FFF2-40B4-BE49-F238E27FC236}">
                <a16:creationId xmlns:a16="http://schemas.microsoft.com/office/drawing/2014/main" id="{5551C49F-8BF4-FC07-DA62-D32A5550C5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539" r="7539"/>
          <a:stretch>
            <a:fillRect/>
          </a:stretch>
        </p:blipFill>
        <p:spPr>
          <a:xfrm rot="5400000">
            <a:off x="6389180" y="622357"/>
            <a:ext cx="6089742" cy="5378245"/>
          </a:xfrm>
        </p:spPr>
      </p:pic>
    </p:spTree>
    <p:extLst>
      <p:ext uri="{BB962C8B-B14F-4D97-AF65-F5344CB8AC3E}">
        <p14:creationId xmlns:p14="http://schemas.microsoft.com/office/powerpoint/2010/main" val="15999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4D34186-6D16-3C6A-2A93-AE5961610B0E}"/>
              </a:ext>
            </a:extLst>
          </p:cNvPr>
          <p:cNvSpPr>
            <a:spLocks noGrp="1"/>
          </p:cNvSpPr>
          <p:nvPr>
            <p:ph type="title"/>
          </p:nvPr>
        </p:nvSpPr>
        <p:spPr>
          <a:xfrm>
            <a:off x="1030357" y="-200886"/>
            <a:ext cx="8292548" cy="1353401"/>
          </a:xfrm>
        </p:spPr>
        <p:txBody>
          <a:bodyPr>
            <a:normAutofit/>
          </a:bodyPr>
          <a:lstStyle/>
          <a:p>
            <a:r>
              <a:rPr lang="en-AU" dirty="0">
                <a:latin typeface="Roboto" panose="02000000000000000000" pitchFamily="2" charset="0"/>
                <a:ea typeface="Roboto" panose="02000000000000000000" pitchFamily="2" charset="0"/>
                <a:cs typeface="Roboto" panose="02000000000000000000" pitchFamily="2" charset="0"/>
              </a:rPr>
              <a:t>Membership Package</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Texto 3">
            <a:extLst>
              <a:ext uri="{FF2B5EF4-FFF2-40B4-BE49-F238E27FC236}">
                <a16:creationId xmlns:a16="http://schemas.microsoft.com/office/drawing/2014/main" id="{F218E85D-9C52-75AA-FC88-1E50542B8447}"/>
              </a:ext>
            </a:extLst>
          </p:cNvPr>
          <p:cNvSpPr>
            <a:spLocks noGrp="1"/>
          </p:cNvSpPr>
          <p:nvPr>
            <p:ph type="body" sz="quarter" idx="11"/>
          </p:nvPr>
        </p:nvSpPr>
        <p:spPr>
          <a:xfrm>
            <a:off x="3581401" y="1617509"/>
            <a:ext cx="8292548" cy="5026825"/>
          </a:xfrm>
        </p:spPr>
        <p:txBody>
          <a:bodyPr/>
          <a:lstStyle/>
          <a:p>
            <a:r>
              <a:rPr lang="en-AU" sz="1700" dirty="0">
                <a:solidFill>
                  <a:schemeClr val="tx1"/>
                </a:solidFill>
                <a:latin typeface="+mj-lt"/>
              </a:rPr>
              <a:t>In the preceding financial year, the QLD committee proactively developed a welcome pack aimed at enhancing the onboarding experience for incoming members. This innovative approach encompasses a three-week welcome series delivered through a sequence of well-timed emails, curated to seamlessly integrate new members into the association and ensure they derive maximum value from their membership.</a:t>
            </a:r>
            <a:br>
              <a:rPr lang="en-AU" sz="1700" dirty="0">
                <a:solidFill>
                  <a:schemeClr val="tx1"/>
                </a:solidFill>
                <a:latin typeface="+mj-lt"/>
              </a:rPr>
            </a:br>
            <a:endParaRPr lang="en-AU" sz="1700" dirty="0">
              <a:solidFill>
                <a:schemeClr val="tx1"/>
              </a:solidFill>
              <a:latin typeface="+mj-lt"/>
            </a:endParaRPr>
          </a:p>
          <a:p>
            <a:r>
              <a:rPr lang="en-AU" sz="1700" dirty="0">
                <a:solidFill>
                  <a:schemeClr val="tx1"/>
                </a:solidFill>
                <a:latin typeface="+mj-lt"/>
              </a:rPr>
              <a:t>The welcome series comprises an introductory email that extends a warm reception to new members while acquainting them with the association's mission and the privileges of membership. This is followed by an email outlining the breadth of services and programs on offer, elucidating the channels through which members can access them</a:t>
            </a:r>
            <a:r>
              <a:rPr lang="en-AU" sz="1700" dirty="0">
                <a:solidFill>
                  <a:schemeClr val="tx1"/>
                </a:solidFill>
                <a:effectLst/>
                <a:latin typeface="+mj-lt"/>
              </a:rPr>
              <a:t>, and encouraging participation in upcoming events. The series culminates with a personalized message expressing gratitude for their decision to join and offering assistance with any queries they may have, while also introducing the new mentoring program and inviting them to participate.</a:t>
            </a:r>
            <a:br>
              <a:rPr lang="en-AU" sz="1700" dirty="0">
                <a:solidFill>
                  <a:schemeClr val="tx1"/>
                </a:solidFill>
                <a:effectLst/>
                <a:latin typeface="+mj-lt"/>
              </a:rPr>
            </a:br>
            <a:endParaRPr lang="en-AU" sz="1700" dirty="0">
              <a:solidFill>
                <a:schemeClr val="tx1"/>
              </a:solidFill>
              <a:effectLst/>
              <a:latin typeface="+mj-lt"/>
            </a:endParaRPr>
          </a:p>
          <a:p>
            <a:pPr algn="l"/>
            <a:r>
              <a:rPr lang="en-AU" sz="1700" b="0" i="0" u="none" strike="noStrike" dirty="0">
                <a:solidFill>
                  <a:schemeClr val="tx1"/>
                </a:solidFill>
                <a:effectLst/>
                <a:latin typeface="+mj-lt"/>
              </a:rPr>
              <a:t>This initiative underscores the QLD committee's dedication to fostering an inclusive community and ensuring new members embark on a fruitful journey within the association.</a:t>
            </a:r>
          </a:p>
          <a:p>
            <a:br>
              <a:rPr lang="en-AU" dirty="0">
                <a:solidFill>
                  <a:schemeClr val="tx1"/>
                </a:solidFill>
              </a:rPr>
            </a:br>
            <a:endParaRPr lang="en-AU" b="0" i="0" dirty="0">
              <a:solidFill>
                <a:schemeClr val="tx1"/>
              </a:solidFill>
              <a:effectLst/>
              <a:highlight>
                <a:srgbClr val="FFFF00"/>
              </a:highlight>
            </a:endParaRPr>
          </a:p>
          <a:p>
            <a:endParaRPr lang="pt-BR" dirty="0"/>
          </a:p>
        </p:txBody>
      </p:sp>
      <p:sp>
        <p:nvSpPr>
          <p:cNvPr id="6" name="Espaço Reservado para Rodapé 5">
            <a:extLst>
              <a:ext uri="{FF2B5EF4-FFF2-40B4-BE49-F238E27FC236}">
                <a16:creationId xmlns:a16="http://schemas.microsoft.com/office/drawing/2014/main" id="{DD14A2B8-D5CA-2556-877E-53BCF96FAB08}"/>
              </a:ext>
            </a:extLst>
          </p:cNvPr>
          <p:cNvSpPr>
            <a:spLocks noGrp="1"/>
          </p:cNvSpPr>
          <p:nvPr>
            <p:ph type="ftr" sz="quarter" idx="15"/>
          </p:nvPr>
        </p:nvSpPr>
        <p:spPr/>
        <p:txBody>
          <a:bodyPr/>
          <a:lstStyle/>
          <a:p>
            <a:r>
              <a:rPr lang="en-US" dirty="0"/>
              <a:t>Annual General Meeting Report</a:t>
            </a:r>
            <a:endParaRPr lang="en-US" b="0" dirty="0"/>
          </a:p>
        </p:txBody>
      </p:sp>
      <p:sp>
        <p:nvSpPr>
          <p:cNvPr id="7" name="Espaço Reservado para Número de Slide 6">
            <a:extLst>
              <a:ext uri="{FF2B5EF4-FFF2-40B4-BE49-F238E27FC236}">
                <a16:creationId xmlns:a16="http://schemas.microsoft.com/office/drawing/2014/main" id="{972F427D-F221-9009-E7BF-1A6F1262E101}"/>
              </a:ext>
            </a:extLst>
          </p:cNvPr>
          <p:cNvSpPr>
            <a:spLocks noGrp="1"/>
          </p:cNvSpPr>
          <p:nvPr>
            <p:ph type="sldNum" sz="quarter" idx="16"/>
          </p:nvPr>
        </p:nvSpPr>
        <p:spPr/>
        <p:txBody>
          <a:bodyPr/>
          <a:lstStyle/>
          <a:p>
            <a:fld id="{294A09A9-5501-47C1-A89A-A340965A2BE2}" type="slidenum">
              <a:rPr lang="en-US" smtClean="0"/>
              <a:pPr/>
              <a:t>15</a:t>
            </a:fld>
            <a:endParaRPr lang="en-US" dirty="0">
              <a:latin typeface="+mn-lt"/>
            </a:endParaRPr>
          </a:p>
        </p:txBody>
      </p:sp>
      <p:sp>
        <p:nvSpPr>
          <p:cNvPr id="11" name="TextBox 13">
            <a:extLst>
              <a:ext uri="{FF2B5EF4-FFF2-40B4-BE49-F238E27FC236}">
                <a16:creationId xmlns:a16="http://schemas.microsoft.com/office/drawing/2014/main" id="{863ED614-24CA-A842-834A-C0FBDB977C44}"/>
              </a:ext>
            </a:extLst>
          </p:cNvPr>
          <p:cNvSpPr txBox="1"/>
          <p:nvPr/>
        </p:nvSpPr>
        <p:spPr>
          <a:xfrm>
            <a:off x="829843" y="4117772"/>
            <a:ext cx="2337317" cy="584775"/>
          </a:xfrm>
          <a:prstGeom prst="rect">
            <a:avLst/>
          </a:prstGeom>
          <a:noFill/>
        </p:spPr>
        <p:txBody>
          <a:bodyPr wrap="square">
            <a:spAutoFit/>
          </a:bodyPr>
          <a:lstStyle/>
          <a:p>
            <a:pPr algn="ctr"/>
            <a:r>
              <a:rPr lang="en-AU" sz="1600" dirty="0">
                <a:latin typeface="Calibri" panose="020F0502020204030204" pitchFamily="34" charset="0"/>
                <a:cs typeface="Calibri" panose="020F0502020204030204" pitchFamily="34" charset="0"/>
              </a:rPr>
              <a:t>Fabiana Franco – Membership Officer</a:t>
            </a:r>
          </a:p>
        </p:txBody>
      </p:sp>
      <p:pic>
        <p:nvPicPr>
          <p:cNvPr id="5" name="Picture 4" descr="A person smiling at camera&#10;&#10;Description automatically generated">
            <a:extLst>
              <a:ext uri="{FF2B5EF4-FFF2-40B4-BE49-F238E27FC236}">
                <a16:creationId xmlns:a16="http://schemas.microsoft.com/office/drawing/2014/main" id="{F47566F9-BFBC-D492-649B-1CFDEDBFF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773" y="2081188"/>
            <a:ext cx="1831458" cy="1929786"/>
          </a:xfrm>
          <a:prstGeom prst="rect">
            <a:avLst/>
          </a:prstGeom>
        </p:spPr>
      </p:pic>
    </p:spTree>
    <p:extLst>
      <p:ext uri="{BB962C8B-B14F-4D97-AF65-F5344CB8AC3E}">
        <p14:creationId xmlns:p14="http://schemas.microsoft.com/office/powerpoint/2010/main" val="32342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rminator 13">
            <a:extLst>
              <a:ext uri="{FF2B5EF4-FFF2-40B4-BE49-F238E27FC236}">
                <a16:creationId xmlns:a16="http://schemas.microsoft.com/office/drawing/2014/main" id="{C035E364-EBD2-172F-47C4-27E729B92520}"/>
              </a:ext>
            </a:extLst>
          </p:cNvPr>
          <p:cNvSpPr/>
          <p:nvPr/>
        </p:nvSpPr>
        <p:spPr>
          <a:xfrm>
            <a:off x="2065607" y="2169134"/>
            <a:ext cx="7755983" cy="1211856"/>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04AF137-B3B8-B104-FEE2-D03F5A92E2B6}"/>
              </a:ext>
            </a:extLst>
          </p:cNvPr>
          <p:cNvSpPr>
            <a:spLocks noGrp="1"/>
          </p:cNvSpPr>
          <p:nvPr>
            <p:ph type="title"/>
          </p:nvPr>
        </p:nvSpPr>
        <p:spPr>
          <a:xfrm>
            <a:off x="2514924" y="1767880"/>
            <a:ext cx="7138740" cy="2005272"/>
          </a:xfrm>
        </p:spPr>
        <p:txBody>
          <a:bodyPr vert="horz" lIns="91440" tIns="45720" rIns="91440" bIns="45720" rtlCol="0" anchor="ctr">
            <a:normAutofit/>
          </a:bodyPr>
          <a:lstStyle/>
          <a:p>
            <a:pPr>
              <a:lnSpc>
                <a:spcPct val="90000"/>
              </a:lnSpc>
            </a:pPr>
            <a:r>
              <a:rPr lang="en-US" sz="4000" kern="1200" dirty="0">
                <a:solidFill>
                  <a:schemeClr val="tx1"/>
                </a:solidFill>
                <a:latin typeface="Roboto" panose="02000000000000000000" pitchFamily="2" charset="0"/>
                <a:ea typeface="Roboto" panose="02000000000000000000" pitchFamily="2" charset="0"/>
                <a:cs typeface="Roboto" panose="02000000000000000000" pitchFamily="2" charset="0"/>
              </a:rPr>
              <a:t>Membership Summary 2023</a:t>
            </a:r>
            <a:endParaRPr lang="en-US" sz="4000" kern="1200" dirty="0">
              <a:solidFill>
                <a:schemeClr val="tx1"/>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Table 2">
            <a:extLst>
              <a:ext uri="{FF2B5EF4-FFF2-40B4-BE49-F238E27FC236}">
                <a16:creationId xmlns:a16="http://schemas.microsoft.com/office/drawing/2014/main" id="{4A59BA20-E3BF-F939-BD84-B95335042FB4}"/>
              </a:ext>
            </a:extLst>
          </p:cNvPr>
          <p:cNvGraphicFramePr>
            <a:graphicFrameLocks noGrp="1"/>
          </p:cNvGraphicFramePr>
          <p:nvPr>
            <p:extLst>
              <p:ext uri="{D42A27DB-BD31-4B8C-83A1-F6EECF244321}">
                <p14:modId xmlns:p14="http://schemas.microsoft.com/office/powerpoint/2010/main" val="2412021643"/>
              </p:ext>
            </p:extLst>
          </p:nvPr>
        </p:nvGraphicFramePr>
        <p:xfrm>
          <a:off x="3207894" y="3912786"/>
          <a:ext cx="5231567" cy="2413418"/>
        </p:xfrm>
        <a:graphic>
          <a:graphicData uri="http://schemas.openxmlformats.org/drawingml/2006/table">
            <a:tbl>
              <a:tblPr>
                <a:tableStyleId>{5C22544A-7EE6-4342-B048-85BDC9FD1C3A}</a:tableStyleId>
              </a:tblPr>
              <a:tblGrid>
                <a:gridCol w="2419814">
                  <a:extLst>
                    <a:ext uri="{9D8B030D-6E8A-4147-A177-3AD203B41FA5}">
                      <a16:colId xmlns:a16="http://schemas.microsoft.com/office/drawing/2014/main" val="1990968737"/>
                    </a:ext>
                  </a:extLst>
                </a:gridCol>
                <a:gridCol w="2811753">
                  <a:extLst>
                    <a:ext uri="{9D8B030D-6E8A-4147-A177-3AD203B41FA5}">
                      <a16:colId xmlns:a16="http://schemas.microsoft.com/office/drawing/2014/main" val="282685369"/>
                    </a:ext>
                  </a:extLst>
                </a:gridCol>
              </a:tblGrid>
              <a:tr h="344774">
                <a:tc>
                  <a:txBody>
                    <a:bodyPr/>
                    <a:lstStyle/>
                    <a:p>
                      <a:pPr algn="ctr" fontAlgn="ctr"/>
                      <a:r>
                        <a:rPr lang="en-AU" sz="2000" b="1" u="none" strike="noStrike" dirty="0">
                          <a:effectLst/>
                          <a:latin typeface="+mj-lt"/>
                        </a:rPr>
                        <a:t>Level</a:t>
                      </a:r>
                      <a:endParaRPr lang="en-AU" sz="2000" b="1" i="0" u="none" strike="noStrike" dirty="0">
                        <a:solidFill>
                          <a:srgbClr val="000000"/>
                        </a:solidFill>
                        <a:effectLst/>
                        <a:latin typeface="+mj-lt"/>
                      </a:endParaRPr>
                    </a:p>
                  </a:txBody>
                  <a:tcPr marL="9525" marR="9525" marT="9525" marB="0" anchor="ctr"/>
                </a:tc>
                <a:tc>
                  <a:txBody>
                    <a:bodyPr/>
                    <a:lstStyle/>
                    <a:p>
                      <a:pPr algn="ctr" fontAlgn="ctr"/>
                      <a:r>
                        <a:rPr lang="en-AU" sz="2000" b="1" u="none" strike="noStrike">
                          <a:effectLst/>
                          <a:latin typeface="+mj-lt"/>
                        </a:rPr>
                        <a:t>Total</a:t>
                      </a:r>
                      <a:endParaRPr lang="en-AU" sz="20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813913782"/>
                  </a:ext>
                </a:extLst>
              </a:tr>
              <a:tr h="344774">
                <a:tc>
                  <a:txBody>
                    <a:bodyPr/>
                    <a:lstStyle/>
                    <a:p>
                      <a:pPr algn="ctr" fontAlgn="ctr"/>
                      <a:r>
                        <a:rPr lang="en-AU" sz="2000" b="1" u="none" strike="noStrike" dirty="0">
                          <a:effectLst/>
                          <a:latin typeface="+mj-lt"/>
                        </a:rPr>
                        <a:t>Ordinary Members</a:t>
                      </a:r>
                      <a:endParaRPr lang="en-AU" sz="2000" b="1" i="0" u="none" strike="noStrike" dirty="0">
                        <a:solidFill>
                          <a:srgbClr val="000000"/>
                        </a:solidFill>
                        <a:effectLst/>
                        <a:latin typeface="+mj-lt"/>
                      </a:endParaRPr>
                    </a:p>
                  </a:txBody>
                  <a:tcPr marL="9525" marR="9525" marT="9525" marB="0" anchor="ctr"/>
                </a:tc>
                <a:tc>
                  <a:txBody>
                    <a:bodyPr/>
                    <a:lstStyle/>
                    <a:p>
                      <a:pPr algn="ctr" fontAlgn="ctr"/>
                      <a:r>
                        <a:rPr lang="en-AU" sz="2000" b="1" u="none" strike="noStrike" dirty="0">
                          <a:effectLst/>
                          <a:latin typeface="+mj-lt"/>
                        </a:rPr>
                        <a:t>290</a:t>
                      </a:r>
                      <a:endParaRPr lang="en-AU" sz="20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054070044"/>
                  </a:ext>
                </a:extLst>
              </a:tr>
              <a:tr h="344774">
                <a:tc>
                  <a:txBody>
                    <a:bodyPr/>
                    <a:lstStyle/>
                    <a:p>
                      <a:pPr algn="ctr" fontAlgn="ctr"/>
                      <a:r>
                        <a:rPr lang="en-AU" sz="2000" b="1" u="none" strike="noStrike" dirty="0">
                          <a:effectLst/>
                          <a:latin typeface="+mj-lt"/>
                        </a:rPr>
                        <a:t>Student Members</a:t>
                      </a:r>
                      <a:endParaRPr lang="en-AU" sz="2000" b="1" i="0" u="none" strike="noStrike" dirty="0">
                        <a:solidFill>
                          <a:srgbClr val="000000"/>
                        </a:solidFill>
                        <a:effectLst/>
                        <a:latin typeface="+mj-lt"/>
                      </a:endParaRPr>
                    </a:p>
                  </a:txBody>
                  <a:tcPr marL="9525" marR="9525" marT="9525" marB="0" anchor="ctr"/>
                </a:tc>
                <a:tc>
                  <a:txBody>
                    <a:bodyPr/>
                    <a:lstStyle/>
                    <a:p>
                      <a:pPr algn="ctr" fontAlgn="ctr"/>
                      <a:r>
                        <a:rPr lang="en-AU" sz="2000" b="1" u="none" strike="noStrike">
                          <a:effectLst/>
                          <a:latin typeface="+mj-lt"/>
                        </a:rPr>
                        <a:t>17</a:t>
                      </a:r>
                      <a:endParaRPr lang="en-AU" sz="2000" b="1" i="0" u="none" strike="noStrike">
                        <a:solidFill>
                          <a:srgbClr val="000000"/>
                        </a:solidFill>
                        <a:effectLst/>
                        <a:latin typeface="+mj-lt"/>
                      </a:endParaRPr>
                    </a:p>
                  </a:txBody>
                  <a:tcPr marL="9525" marR="9525" marT="9525" marB="0" anchor="ctr"/>
                </a:tc>
                <a:extLst>
                  <a:ext uri="{0D108BD9-81ED-4DB2-BD59-A6C34878D82A}">
                    <a16:rowId xmlns:a16="http://schemas.microsoft.com/office/drawing/2014/main" val="3085499987"/>
                  </a:ext>
                </a:extLst>
              </a:tr>
              <a:tr h="344774">
                <a:tc>
                  <a:txBody>
                    <a:bodyPr/>
                    <a:lstStyle/>
                    <a:p>
                      <a:pPr algn="ctr" fontAlgn="ctr"/>
                      <a:r>
                        <a:rPr lang="en-AU" sz="2000" b="1" u="none" strike="noStrike" dirty="0">
                          <a:effectLst/>
                          <a:latin typeface="+mj-lt"/>
                        </a:rPr>
                        <a:t>Associate Members</a:t>
                      </a:r>
                      <a:endParaRPr lang="en-AU" sz="2000" b="1" i="0" u="none" strike="noStrike" dirty="0">
                        <a:solidFill>
                          <a:srgbClr val="000000"/>
                        </a:solidFill>
                        <a:effectLst/>
                        <a:latin typeface="+mj-lt"/>
                      </a:endParaRPr>
                    </a:p>
                  </a:txBody>
                  <a:tcPr marL="9525" marR="9525" marT="9525" marB="0" anchor="ctr"/>
                </a:tc>
                <a:tc>
                  <a:txBody>
                    <a:bodyPr/>
                    <a:lstStyle/>
                    <a:p>
                      <a:pPr algn="ctr" fontAlgn="ctr"/>
                      <a:r>
                        <a:rPr lang="en-AU" sz="2000" b="1" u="none" strike="noStrike" dirty="0">
                          <a:effectLst/>
                          <a:latin typeface="+mj-lt"/>
                        </a:rPr>
                        <a:t>7</a:t>
                      </a:r>
                      <a:endParaRPr lang="en-AU" sz="20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2647601341"/>
                  </a:ext>
                </a:extLst>
              </a:tr>
              <a:tr h="344774">
                <a:tc>
                  <a:txBody>
                    <a:bodyPr/>
                    <a:lstStyle/>
                    <a:p>
                      <a:pPr algn="ctr" fontAlgn="ctr"/>
                      <a:r>
                        <a:rPr lang="en-AU" sz="2000" b="1" u="none" strike="noStrike" dirty="0">
                          <a:effectLst/>
                          <a:latin typeface="+mj-lt"/>
                        </a:rPr>
                        <a:t>Senior Member </a:t>
                      </a:r>
                      <a:endParaRPr lang="en-AU" sz="2000" b="1" i="0" u="none" strike="noStrike" dirty="0">
                        <a:solidFill>
                          <a:srgbClr val="000000"/>
                        </a:solidFill>
                        <a:effectLst/>
                        <a:latin typeface="+mj-lt"/>
                      </a:endParaRPr>
                    </a:p>
                  </a:txBody>
                  <a:tcPr marL="9525" marR="9525" marT="9525" marB="0" anchor="ctr"/>
                </a:tc>
                <a:tc>
                  <a:txBody>
                    <a:bodyPr/>
                    <a:lstStyle/>
                    <a:p>
                      <a:pPr algn="ctr" fontAlgn="ctr"/>
                      <a:r>
                        <a:rPr lang="en-AU" sz="2000" b="1" u="none" strike="noStrike" dirty="0">
                          <a:effectLst/>
                          <a:latin typeface="+mj-lt"/>
                        </a:rPr>
                        <a:t>1</a:t>
                      </a:r>
                      <a:endParaRPr lang="en-AU" sz="20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721249264"/>
                  </a:ext>
                </a:extLst>
              </a:tr>
              <a:tr h="344774">
                <a:tc>
                  <a:txBody>
                    <a:bodyPr/>
                    <a:lstStyle/>
                    <a:p>
                      <a:pPr algn="ctr" fontAlgn="ctr"/>
                      <a:r>
                        <a:rPr lang="en-AU" sz="2000" b="1" u="none" strike="noStrike">
                          <a:effectLst/>
                          <a:latin typeface="+mj-lt"/>
                        </a:rPr>
                        <a:t>Senior Practitioner</a:t>
                      </a:r>
                      <a:endParaRPr lang="en-AU" sz="2000" b="1" i="0" u="none" strike="noStrike">
                        <a:solidFill>
                          <a:srgbClr val="000000"/>
                        </a:solidFill>
                        <a:effectLst/>
                        <a:latin typeface="+mj-lt"/>
                      </a:endParaRPr>
                    </a:p>
                  </a:txBody>
                  <a:tcPr marL="9525" marR="9525" marT="9525" marB="0" anchor="ctr"/>
                </a:tc>
                <a:tc>
                  <a:txBody>
                    <a:bodyPr/>
                    <a:lstStyle/>
                    <a:p>
                      <a:pPr algn="ctr" fontAlgn="ctr"/>
                      <a:r>
                        <a:rPr lang="en-AU" sz="2000" b="1" u="none" strike="noStrike" dirty="0">
                          <a:effectLst/>
                          <a:latin typeface="+mj-lt"/>
                        </a:rPr>
                        <a:t>7</a:t>
                      </a:r>
                      <a:endParaRPr lang="en-AU" sz="20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2572125100"/>
                  </a:ext>
                </a:extLst>
              </a:tr>
              <a:tr h="344774">
                <a:tc>
                  <a:txBody>
                    <a:bodyPr/>
                    <a:lstStyle/>
                    <a:p>
                      <a:pPr algn="ctr" fontAlgn="ctr"/>
                      <a:r>
                        <a:rPr lang="en-AU" sz="2000" b="1" u="none" strike="noStrike">
                          <a:effectLst/>
                          <a:latin typeface="+mj-lt"/>
                        </a:rPr>
                        <a:t>Total</a:t>
                      </a:r>
                      <a:endParaRPr lang="en-AU" sz="2000" b="1" i="0" u="none" strike="noStrike">
                        <a:solidFill>
                          <a:srgbClr val="000000"/>
                        </a:solidFill>
                        <a:effectLst/>
                        <a:latin typeface="+mj-lt"/>
                      </a:endParaRPr>
                    </a:p>
                  </a:txBody>
                  <a:tcPr marL="9525" marR="9525" marT="9525" marB="0" anchor="ctr"/>
                </a:tc>
                <a:tc>
                  <a:txBody>
                    <a:bodyPr/>
                    <a:lstStyle/>
                    <a:p>
                      <a:pPr algn="ctr" fontAlgn="ctr"/>
                      <a:r>
                        <a:rPr lang="en-AU" sz="2000" b="1" i="0" u="none" strike="noStrike" dirty="0">
                          <a:solidFill>
                            <a:srgbClr val="000000"/>
                          </a:solidFill>
                          <a:effectLst/>
                          <a:latin typeface="+mj-lt"/>
                        </a:rPr>
                        <a:t>325</a:t>
                      </a:r>
                    </a:p>
                  </a:txBody>
                  <a:tcPr marL="9525" marR="9525" marT="9525" marB="0" anchor="ctr"/>
                </a:tc>
                <a:extLst>
                  <a:ext uri="{0D108BD9-81ED-4DB2-BD59-A6C34878D82A}">
                    <a16:rowId xmlns:a16="http://schemas.microsoft.com/office/drawing/2014/main" val="806994636"/>
                  </a:ext>
                </a:extLst>
              </a:tr>
            </a:tbl>
          </a:graphicData>
        </a:graphic>
      </p:graphicFrame>
      <p:graphicFrame>
        <p:nvGraphicFramePr>
          <p:cNvPr id="5" name="Table 4">
            <a:extLst>
              <a:ext uri="{FF2B5EF4-FFF2-40B4-BE49-F238E27FC236}">
                <a16:creationId xmlns:a16="http://schemas.microsoft.com/office/drawing/2014/main" id="{B9EE4300-10B2-F8A3-9D64-A341CDEA16C5}"/>
              </a:ext>
            </a:extLst>
          </p:cNvPr>
          <p:cNvGraphicFramePr>
            <a:graphicFrameLocks noGrp="1"/>
          </p:cNvGraphicFramePr>
          <p:nvPr>
            <p:extLst>
              <p:ext uri="{D42A27DB-BD31-4B8C-83A1-F6EECF244321}">
                <p14:modId xmlns:p14="http://schemas.microsoft.com/office/powerpoint/2010/main" val="2545355973"/>
              </p:ext>
            </p:extLst>
          </p:nvPr>
        </p:nvGraphicFramePr>
        <p:xfrm>
          <a:off x="3207894" y="852007"/>
          <a:ext cx="5231567" cy="726398"/>
        </p:xfrm>
        <a:graphic>
          <a:graphicData uri="http://schemas.openxmlformats.org/drawingml/2006/table">
            <a:tbl>
              <a:tblPr>
                <a:tableStyleId>{5C22544A-7EE6-4342-B048-85BDC9FD1C3A}</a:tableStyleId>
              </a:tblPr>
              <a:tblGrid>
                <a:gridCol w="2419813">
                  <a:extLst>
                    <a:ext uri="{9D8B030D-6E8A-4147-A177-3AD203B41FA5}">
                      <a16:colId xmlns:a16="http://schemas.microsoft.com/office/drawing/2014/main" val="2128398550"/>
                    </a:ext>
                  </a:extLst>
                </a:gridCol>
                <a:gridCol w="2811754">
                  <a:extLst>
                    <a:ext uri="{9D8B030D-6E8A-4147-A177-3AD203B41FA5}">
                      <a16:colId xmlns:a16="http://schemas.microsoft.com/office/drawing/2014/main" val="2178664143"/>
                    </a:ext>
                  </a:extLst>
                </a:gridCol>
              </a:tblGrid>
              <a:tr h="726398">
                <a:tc>
                  <a:txBody>
                    <a:bodyPr/>
                    <a:lstStyle/>
                    <a:p>
                      <a:pPr algn="ctr" fontAlgn="ctr"/>
                      <a:r>
                        <a:rPr lang="en-AU" sz="2000" b="1" u="none" strike="noStrike" dirty="0">
                          <a:effectLst/>
                          <a:latin typeface="+mj-lt"/>
                        </a:rPr>
                        <a:t>New Members 2023</a:t>
                      </a:r>
                      <a:endParaRPr lang="en-AU" sz="2000" b="1" i="0" u="none" strike="noStrike" dirty="0">
                        <a:solidFill>
                          <a:srgbClr val="000000"/>
                        </a:solidFill>
                        <a:effectLst/>
                        <a:latin typeface="+mj-lt"/>
                      </a:endParaRPr>
                    </a:p>
                  </a:txBody>
                  <a:tcPr marL="9525" marR="9525" marT="9525" marB="0" anchor="ctr"/>
                </a:tc>
                <a:tc>
                  <a:txBody>
                    <a:bodyPr/>
                    <a:lstStyle/>
                    <a:p>
                      <a:pPr algn="ctr" fontAlgn="ctr"/>
                      <a:r>
                        <a:rPr lang="en-AU" sz="2000" b="1" u="none" strike="noStrike" dirty="0">
                          <a:effectLst/>
                          <a:latin typeface="+mj-lt"/>
                        </a:rPr>
                        <a:t>53</a:t>
                      </a:r>
                      <a:endParaRPr lang="en-AU" sz="20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483735200"/>
                  </a:ext>
                </a:extLst>
              </a:tr>
            </a:tbl>
          </a:graphicData>
        </a:graphic>
      </p:graphicFrame>
    </p:spTree>
    <p:extLst>
      <p:ext uri="{BB962C8B-B14F-4D97-AF65-F5344CB8AC3E}">
        <p14:creationId xmlns:p14="http://schemas.microsoft.com/office/powerpoint/2010/main" val="82222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F04C291F-39B0-96F7-98EB-A7207BDE51D7}"/>
              </a:ext>
            </a:extLst>
          </p:cNvPr>
          <p:cNvSpPr txBox="1">
            <a:spLocks/>
          </p:cNvSpPr>
          <p:nvPr/>
        </p:nvSpPr>
        <p:spPr>
          <a:xfrm>
            <a:off x="838200" y="459863"/>
            <a:ext cx="10515600" cy="1004594"/>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i="0" kern="1200">
                <a:solidFill>
                  <a:schemeClr val="tx1"/>
                </a:solidFill>
                <a:latin typeface="Fira Sans Medium" panose="020B0603050000020004" pitchFamily="34" charset="0"/>
                <a:ea typeface="Fira Sans Medium" panose="020B0603050000020004" pitchFamily="34" charset="0"/>
                <a:cs typeface="+mj-cs"/>
              </a:defRPr>
            </a:lvl1pPr>
          </a:lstStyle>
          <a:p>
            <a:pPr algn="ctr">
              <a:spcAft>
                <a:spcPts val="600"/>
              </a:spcAft>
            </a:pPr>
            <a:r>
              <a:rPr lang="en-US" kern="1200">
                <a:solidFill>
                  <a:srgbClr val="FFFFFF"/>
                </a:solidFill>
                <a:latin typeface="+mj-lt"/>
                <a:ea typeface="+mj-ea"/>
                <a:cs typeface="+mj-cs"/>
              </a:rPr>
              <a:t>Representations: Your voice to the industry</a:t>
            </a:r>
          </a:p>
        </p:txBody>
      </p:sp>
      <p:sp>
        <p:nvSpPr>
          <p:cNvPr id="17" name="Rectangle: Rounded Corners 16">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ço Reservado para Número de Slide 6">
            <a:extLst>
              <a:ext uri="{FF2B5EF4-FFF2-40B4-BE49-F238E27FC236}">
                <a16:creationId xmlns:a16="http://schemas.microsoft.com/office/drawing/2014/main" id="{98919B4C-B6C6-E831-7583-304E20F21BD9}"/>
              </a:ext>
            </a:extLst>
          </p:cNvPr>
          <p:cNvSpPr>
            <a:spLocks noGrp="1"/>
          </p:cNvSpPr>
          <p:nvPr>
            <p:ph type="sldNum" sz="quarter" idx="16"/>
          </p:nvPr>
        </p:nvSpPr>
        <p:spPr>
          <a:xfrm>
            <a:off x="7055889" y="5816566"/>
            <a:ext cx="2240168" cy="298170"/>
          </a:xfrm>
        </p:spPr>
        <p:txBody>
          <a:bodyPr/>
          <a:lstStyle/>
          <a:p>
            <a:pPr defTabSz="740664">
              <a:spcAft>
                <a:spcPts val="600"/>
              </a:spcAft>
            </a:pPr>
            <a:fld id="{294A09A9-5501-47C1-A89A-A340965A2BE2}" type="slidenum">
              <a:rPr lang="en-US" sz="972" kern="1200">
                <a:solidFill>
                  <a:schemeClr val="tx1">
                    <a:tint val="75000"/>
                  </a:schemeClr>
                </a:solidFill>
                <a:latin typeface="+mn-lt"/>
                <a:ea typeface="+mn-ea"/>
                <a:cs typeface="+mn-cs"/>
              </a:rPr>
              <a:pPr defTabSz="740664">
                <a:spcAft>
                  <a:spcPts val="600"/>
                </a:spcAft>
              </a:pPr>
              <a:t>17</a:t>
            </a:fld>
            <a:endParaRPr lang="en-US">
              <a:latin typeface="+mn-lt"/>
            </a:endParaRPr>
          </a:p>
        </p:txBody>
      </p:sp>
      <p:sp>
        <p:nvSpPr>
          <p:cNvPr id="9" name="TextBox 1">
            <a:extLst>
              <a:ext uri="{FF2B5EF4-FFF2-40B4-BE49-F238E27FC236}">
                <a16:creationId xmlns:a16="http://schemas.microsoft.com/office/drawing/2014/main" id="{516121E2-6C9E-E2C6-3F95-A4E0B28EA8FC}"/>
              </a:ext>
            </a:extLst>
          </p:cNvPr>
          <p:cNvSpPr txBox="1"/>
          <p:nvPr/>
        </p:nvSpPr>
        <p:spPr>
          <a:xfrm>
            <a:off x="2669268" y="2455918"/>
            <a:ext cx="7664554" cy="3477875"/>
          </a:xfrm>
          <a:prstGeom prst="rect">
            <a:avLst/>
          </a:prstGeom>
          <a:noFill/>
        </p:spPr>
        <p:txBody>
          <a:bodyPr wrap="square" rtlCol="0">
            <a:spAutoFit/>
          </a:bodyPr>
          <a:lstStyle/>
          <a:p>
            <a:pPr defTabSz="740664">
              <a:spcAft>
                <a:spcPts val="600"/>
              </a:spcAft>
            </a:pPr>
            <a:r>
              <a:rPr lang="en-AU" sz="1500" kern="1200" dirty="0">
                <a:solidFill>
                  <a:srgbClr val="242424"/>
                </a:solidFill>
                <a:latin typeface="+mj-lt"/>
                <a:ea typeface="+mn-ea"/>
                <a:cs typeface="+mn-cs"/>
              </a:rPr>
              <a:t>This committee comprising NAATI QLD, AUSIT QLD, ASLIAQ, Multicultural QLD, QLD Health, QLD Courts, TAFE QLD, University of Queensland, Multicultural Australia, Australasian Association of Language Companies, meets four times a year in a hybrid format to discuss issues related to translation and interpreting. The meetings provide all stakeholders a chance to meet, share challenges and discuss ways to improve language services for our CALD communities.</a:t>
            </a:r>
          </a:p>
          <a:p>
            <a:pPr defTabSz="740664">
              <a:spcAft>
                <a:spcPts val="600"/>
              </a:spcAft>
            </a:pPr>
            <a:r>
              <a:rPr lang="en-AU" sz="1500" kern="1200" dirty="0">
                <a:solidFill>
                  <a:srgbClr val="242424"/>
                </a:solidFill>
                <a:latin typeface="+mj-lt"/>
                <a:ea typeface="+mn-ea"/>
                <a:cs typeface="+mn-cs"/>
              </a:rPr>
              <a:t> </a:t>
            </a:r>
          </a:p>
          <a:p>
            <a:pPr defTabSz="740664">
              <a:spcAft>
                <a:spcPts val="600"/>
              </a:spcAft>
            </a:pPr>
            <a:r>
              <a:rPr lang="en-AU" sz="1500" kern="1200" dirty="0">
                <a:solidFill>
                  <a:srgbClr val="242424"/>
                </a:solidFill>
                <a:latin typeface="+mj-lt"/>
                <a:ea typeface="+mn-ea"/>
                <a:cs typeface="+mn-cs"/>
              </a:rPr>
              <a:t>Interpreter sustainability was an issue that was frequently raised at these meetings and although previous attempts had been made to conduct a survey of language service practitioners, they had not been successful. This year, thanks to efforts by NAATI RAC members, the University of Queensland conducted a rigorous survey providing the empirical data necessary for a report on interpreter satisfaction and sustainability of the industry. The report published in December last year clearly shows the sustainability of the profession is at risk and highlights the importance of engaging with all stakeholders, including AUSIT, when designing systems for the procurement of language services (SOA) by government. </a:t>
            </a:r>
            <a:endParaRPr lang="en-AU" sz="1500" b="0" i="0" u="none" strike="noStrike" dirty="0">
              <a:solidFill>
                <a:srgbClr val="242424"/>
              </a:solidFill>
              <a:effectLst/>
              <a:latin typeface="+mj-lt"/>
            </a:endParaRPr>
          </a:p>
        </p:txBody>
      </p:sp>
      <p:sp>
        <p:nvSpPr>
          <p:cNvPr id="2" name="Title 6">
            <a:extLst>
              <a:ext uri="{FF2B5EF4-FFF2-40B4-BE49-F238E27FC236}">
                <a16:creationId xmlns:a16="http://schemas.microsoft.com/office/drawing/2014/main" id="{F300010E-B4FA-8E33-78B1-43DB06B37137}"/>
              </a:ext>
            </a:extLst>
          </p:cNvPr>
          <p:cNvSpPr txBox="1">
            <a:spLocks/>
          </p:cNvSpPr>
          <p:nvPr/>
        </p:nvSpPr>
        <p:spPr>
          <a:xfrm>
            <a:off x="2757978" y="1674764"/>
            <a:ext cx="8595821" cy="49911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a:solidFill>
                  <a:schemeClr val="tx1"/>
                </a:solidFill>
                <a:latin typeface="Fira Sans Medium" panose="020B0603050000020004" pitchFamily="34" charset="0"/>
                <a:ea typeface="Fira Sans Medium" panose="020B0603050000020004" pitchFamily="34" charset="0"/>
                <a:cs typeface="+mj-cs"/>
              </a:defRPr>
            </a:lvl1pPr>
          </a:lstStyle>
          <a:p>
            <a:pPr defTabSz="740664">
              <a:spcAft>
                <a:spcPts val="600"/>
              </a:spcAft>
            </a:pPr>
            <a:r>
              <a:rPr lang="en-AU" sz="2268" b="1" i="0" kern="12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NAATI Regional Advisory Committee (NAATI RAC)</a:t>
            </a:r>
            <a:endParaRPr lang="en-AU" sz="28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person smiling at the camera&#10;&#10;Description automatically generated">
            <a:extLst>
              <a:ext uri="{FF2B5EF4-FFF2-40B4-BE49-F238E27FC236}">
                <a16:creationId xmlns:a16="http://schemas.microsoft.com/office/drawing/2014/main" id="{6D059E9D-1037-B655-89DD-A0FA85FD6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88" y="2455918"/>
            <a:ext cx="1199107" cy="1199107"/>
          </a:xfrm>
          <a:prstGeom prst="rect">
            <a:avLst/>
          </a:prstGeom>
        </p:spPr>
      </p:pic>
      <p:sp>
        <p:nvSpPr>
          <p:cNvPr id="4" name="TextBox 13">
            <a:extLst>
              <a:ext uri="{FF2B5EF4-FFF2-40B4-BE49-F238E27FC236}">
                <a16:creationId xmlns:a16="http://schemas.microsoft.com/office/drawing/2014/main" id="{2BF26EAD-2B88-DAB1-AEAE-0C22529636D6}"/>
              </a:ext>
            </a:extLst>
          </p:cNvPr>
          <p:cNvSpPr txBox="1"/>
          <p:nvPr/>
        </p:nvSpPr>
        <p:spPr>
          <a:xfrm>
            <a:off x="838200" y="3655025"/>
            <a:ext cx="1579884" cy="491160"/>
          </a:xfrm>
          <a:prstGeom prst="rect">
            <a:avLst/>
          </a:prstGeom>
          <a:noFill/>
        </p:spPr>
        <p:txBody>
          <a:bodyPr wrap="square">
            <a:spAutoFit/>
          </a:bodyPr>
          <a:lstStyle/>
          <a:p>
            <a:pPr algn="ctr" defTabSz="740664"/>
            <a:r>
              <a:rPr lang="en-AU" sz="1296" kern="1200" dirty="0">
                <a:solidFill>
                  <a:schemeClr val="tx1"/>
                </a:solidFill>
                <a:latin typeface="Calibri" panose="020F0502020204030204" pitchFamily="34" charset="0"/>
                <a:ea typeface="+mn-ea"/>
                <a:cs typeface="Calibri" panose="020F0502020204030204" pitchFamily="34" charset="0"/>
              </a:rPr>
              <a:t>Carina Mackenzie –</a:t>
            </a:r>
          </a:p>
          <a:p>
            <a:pPr algn="ctr" defTabSz="740664"/>
            <a:r>
              <a:rPr lang="en-AU" sz="1296" kern="1200" dirty="0">
                <a:solidFill>
                  <a:schemeClr val="tx1"/>
                </a:solidFill>
                <a:latin typeface="Calibri" panose="020F0502020204030204" pitchFamily="34" charset="0"/>
                <a:ea typeface="+mn-ea"/>
                <a:cs typeface="Calibri" panose="020F0502020204030204" pitchFamily="34" charset="0"/>
              </a:rPr>
              <a:t>Chair</a:t>
            </a:r>
            <a:endParaRPr lang="en-AU" sz="1600" dirty="0">
              <a:latin typeface="Calibri" panose="020F0502020204030204" pitchFamily="34" charset="0"/>
              <a:cs typeface="Calibri" panose="020F0502020204030204" pitchFamily="34" charset="0"/>
            </a:endParaRPr>
          </a:p>
        </p:txBody>
      </p:sp>
      <p:pic>
        <p:nvPicPr>
          <p:cNvPr id="6" name="Picture 5" descr="A person wearing a hat&#10;&#10;Description automatically generated">
            <a:extLst>
              <a:ext uri="{FF2B5EF4-FFF2-40B4-BE49-F238E27FC236}">
                <a16:creationId xmlns:a16="http://schemas.microsoft.com/office/drawing/2014/main" id="{DC51B3BF-A222-84D6-2F84-0A8B47C89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9" y="4218423"/>
            <a:ext cx="930343" cy="1240457"/>
          </a:xfrm>
          <a:prstGeom prst="rect">
            <a:avLst/>
          </a:prstGeom>
        </p:spPr>
      </p:pic>
      <p:sp>
        <p:nvSpPr>
          <p:cNvPr id="8" name="TextBox 13">
            <a:extLst>
              <a:ext uri="{FF2B5EF4-FFF2-40B4-BE49-F238E27FC236}">
                <a16:creationId xmlns:a16="http://schemas.microsoft.com/office/drawing/2014/main" id="{71362197-3172-530A-DBC8-2B7B18132590}"/>
              </a:ext>
            </a:extLst>
          </p:cNvPr>
          <p:cNvSpPr txBox="1"/>
          <p:nvPr/>
        </p:nvSpPr>
        <p:spPr>
          <a:xfrm>
            <a:off x="738080" y="5527047"/>
            <a:ext cx="1895128" cy="491160"/>
          </a:xfrm>
          <a:prstGeom prst="rect">
            <a:avLst/>
          </a:prstGeom>
          <a:noFill/>
        </p:spPr>
        <p:txBody>
          <a:bodyPr wrap="square">
            <a:spAutoFit/>
          </a:bodyPr>
          <a:lstStyle/>
          <a:p>
            <a:pPr algn="ctr" defTabSz="740664"/>
            <a:r>
              <a:rPr lang="en-AU" sz="1296" kern="1200" dirty="0">
                <a:solidFill>
                  <a:schemeClr val="tx1"/>
                </a:solidFill>
                <a:latin typeface="Calibri" panose="020F0502020204030204" pitchFamily="34" charset="0"/>
                <a:ea typeface="+mn-ea"/>
                <a:cs typeface="Calibri" panose="020F0502020204030204" pitchFamily="34" charset="0"/>
              </a:rPr>
              <a:t>Patricia </a:t>
            </a:r>
            <a:r>
              <a:rPr lang="en-AU" sz="1134" kern="1200" dirty="0" err="1">
                <a:solidFill>
                  <a:schemeClr val="tx1"/>
                </a:solidFill>
                <a:latin typeface="Roboto" panose="02000000000000000000" pitchFamily="2" charset="0"/>
                <a:ea typeface="+mn-ea"/>
                <a:cs typeface="+mn-cs"/>
              </a:rPr>
              <a:t>Argüello</a:t>
            </a:r>
            <a:r>
              <a:rPr lang="en-AU" sz="1296" kern="1200" dirty="0">
                <a:solidFill>
                  <a:schemeClr val="tx1"/>
                </a:solidFill>
                <a:latin typeface="Calibri" panose="020F0502020204030204" pitchFamily="34" charset="0"/>
                <a:ea typeface="+mn-ea"/>
                <a:cs typeface="Calibri" panose="020F0502020204030204" pitchFamily="34" charset="0"/>
              </a:rPr>
              <a:t>  – </a:t>
            </a:r>
          </a:p>
          <a:p>
            <a:pPr algn="ctr" defTabSz="740664"/>
            <a:r>
              <a:rPr lang="en-AU" sz="1296" kern="1200" dirty="0">
                <a:solidFill>
                  <a:schemeClr val="tx1"/>
                </a:solidFill>
                <a:latin typeface="Calibri" panose="020F0502020204030204" pitchFamily="34" charset="0"/>
                <a:ea typeface="+mn-ea"/>
                <a:cs typeface="Calibri" panose="020F0502020204030204" pitchFamily="34" charset="0"/>
              </a:rPr>
              <a:t>AUSIT representative</a:t>
            </a:r>
            <a:endParaRPr lang="en-AU"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6778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F04C291F-39B0-96F7-98EB-A7207BDE51D7}"/>
              </a:ext>
            </a:extLst>
          </p:cNvPr>
          <p:cNvSpPr txBox="1">
            <a:spLocks/>
          </p:cNvSpPr>
          <p:nvPr/>
        </p:nvSpPr>
        <p:spPr>
          <a:xfrm>
            <a:off x="838200" y="459863"/>
            <a:ext cx="10515600" cy="1004594"/>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i="0" kern="1200">
                <a:solidFill>
                  <a:schemeClr val="tx1"/>
                </a:solidFill>
                <a:latin typeface="Fira Sans Medium" panose="020B0603050000020004" pitchFamily="34" charset="0"/>
                <a:ea typeface="Fira Sans Medium" panose="020B0603050000020004" pitchFamily="34" charset="0"/>
                <a:cs typeface="+mj-cs"/>
              </a:defRPr>
            </a:lvl1pPr>
          </a:lstStyle>
          <a:p>
            <a:pPr algn="ctr">
              <a:spcAft>
                <a:spcPts val="600"/>
              </a:spcAft>
            </a:pPr>
            <a:r>
              <a:rPr lang="en-US" kern="1200" dirty="0">
                <a:solidFill>
                  <a:srgbClr val="FFFFFF"/>
                </a:solidFill>
                <a:latin typeface="+mj-lt"/>
                <a:ea typeface="+mj-ea"/>
                <a:cs typeface="+mj-cs"/>
              </a:rPr>
              <a:t>Representations: Your voice to the industry</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ço Reservado para Número de Slide 6">
            <a:extLst>
              <a:ext uri="{FF2B5EF4-FFF2-40B4-BE49-F238E27FC236}">
                <a16:creationId xmlns:a16="http://schemas.microsoft.com/office/drawing/2014/main" id="{98919B4C-B6C6-E831-7583-304E20F21BD9}"/>
              </a:ext>
            </a:extLst>
          </p:cNvPr>
          <p:cNvSpPr>
            <a:spLocks noGrp="1"/>
          </p:cNvSpPr>
          <p:nvPr>
            <p:ph type="sldNum" sz="quarter" idx="16"/>
          </p:nvPr>
        </p:nvSpPr>
        <p:spPr>
          <a:xfrm>
            <a:off x="6964565" y="5820158"/>
            <a:ext cx="2228297" cy="296590"/>
          </a:xfrm>
        </p:spPr>
        <p:txBody>
          <a:bodyPr/>
          <a:lstStyle/>
          <a:p>
            <a:pPr defTabSz="740664">
              <a:spcAft>
                <a:spcPts val="600"/>
              </a:spcAft>
            </a:pPr>
            <a:fld id="{294A09A9-5501-47C1-A89A-A340965A2BE2}" type="slidenum">
              <a:rPr lang="en-US" sz="972" kern="1200">
                <a:solidFill>
                  <a:schemeClr val="tx1">
                    <a:tint val="75000"/>
                  </a:schemeClr>
                </a:solidFill>
                <a:latin typeface="+mn-lt"/>
                <a:ea typeface="+mn-ea"/>
                <a:cs typeface="+mn-cs"/>
              </a:rPr>
              <a:pPr defTabSz="740664">
                <a:spcAft>
                  <a:spcPts val="600"/>
                </a:spcAft>
              </a:pPr>
              <a:t>18</a:t>
            </a:fld>
            <a:endParaRPr lang="en-US">
              <a:latin typeface="+mn-lt"/>
            </a:endParaRPr>
          </a:p>
        </p:txBody>
      </p:sp>
      <p:sp>
        <p:nvSpPr>
          <p:cNvPr id="9" name="TextBox 1">
            <a:extLst>
              <a:ext uri="{FF2B5EF4-FFF2-40B4-BE49-F238E27FC236}">
                <a16:creationId xmlns:a16="http://schemas.microsoft.com/office/drawing/2014/main" id="{516121E2-6C9E-E2C6-3F95-A4E0B28EA8FC}"/>
              </a:ext>
            </a:extLst>
          </p:cNvPr>
          <p:cNvSpPr txBox="1"/>
          <p:nvPr/>
        </p:nvSpPr>
        <p:spPr>
          <a:xfrm>
            <a:off x="2717640" y="2569760"/>
            <a:ext cx="7884393" cy="2639505"/>
          </a:xfrm>
          <a:prstGeom prst="rect">
            <a:avLst/>
          </a:prstGeom>
          <a:noFill/>
        </p:spPr>
        <p:txBody>
          <a:bodyPr wrap="square" rtlCol="0">
            <a:spAutoFit/>
          </a:bodyPr>
          <a:lstStyle/>
          <a:p>
            <a:pPr defTabSz="740664">
              <a:lnSpc>
                <a:spcPct val="150000"/>
              </a:lnSpc>
              <a:spcBef>
                <a:spcPts val="1200"/>
              </a:spcBef>
              <a:spcAft>
                <a:spcPts val="1200"/>
              </a:spcAft>
            </a:pPr>
            <a:r>
              <a:rPr lang="en-AU" sz="1600" kern="1200" dirty="0">
                <a:solidFill>
                  <a:srgbClr val="242424"/>
                </a:solidFill>
                <a:latin typeface="+mj-lt"/>
                <a:ea typeface="+mn-ea"/>
                <a:cs typeface="+mn-cs"/>
              </a:rPr>
              <a:t>The Refugee Health Network Interpreter Working Group was reconvened late 2022 as a space for health services and representatives of CALD communities to discuss and find ways to resolve issues relating to interpreting services. AUSIT presented the Queensland Interpreter Satisfaction Report to the group to ensure that all stakeholders understood that the sustainability of the profession is at risk. AUSIT remains committed to participating in this group to help understand the needs of other stakeholders and share with them the pressures our practitioners face. </a:t>
            </a:r>
            <a:endParaRPr lang="en-AU" sz="1600" b="0" i="0" u="none" strike="noStrike" dirty="0">
              <a:solidFill>
                <a:srgbClr val="242424"/>
              </a:solidFill>
              <a:effectLst/>
              <a:latin typeface="+mj-lt"/>
            </a:endParaRPr>
          </a:p>
        </p:txBody>
      </p:sp>
      <p:sp>
        <p:nvSpPr>
          <p:cNvPr id="2" name="Title 6">
            <a:extLst>
              <a:ext uri="{FF2B5EF4-FFF2-40B4-BE49-F238E27FC236}">
                <a16:creationId xmlns:a16="http://schemas.microsoft.com/office/drawing/2014/main" id="{F300010E-B4FA-8E33-78B1-43DB06B37137}"/>
              </a:ext>
            </a:extLst>
          </p:cNvPr>
          <p:cNvSpPr txBox="1">
            <a:spLocks/>
          </p:cNvSpPr>
          <p:nvPr/>
        </p:nvSpPr>
        <p:spPr>
          <a:xfrm>
            <a:off x="3250737" y="1830631"/>
            <a:ext cx="8550270" cy="496467"/>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a:solidFill>
                  <a:schemeClr val="tx1"/>
                </a:solidFill>
                <a:latin typeface="Fira Sans Medium" panose="020B0603050000020004" pitchFamily="34" charset="0"/>
                <a:ea typeface="Fira Sans Medium" panose="020B0603050000020004" pitchFamily="34" charset="0"/>
                <a:cs typeface="+mj-cs"/>
              </a:defRPr>
            </a:lvl1pPr>
          </a:lstStyle>
          <a:p>
            <a:pPr defTabSz="740664">
              <a:spcAft>
                <a:spcPts val="600"/>
              </a:spcAft>
            </a:pPr>
            <a:r>
              <a:rPr lang="en-AU" sz="2268" b="1" i="0" kern="12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Refugee Health Network Interpreter Working Group</a:t>
            </a:r>
            <a:endParaRPr lang="en-AU" sz="28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Espaço Reservado para Rodapé 5">
            <a:extLst>
              <a:ext uri="{FF2B5EF4-FFF2-40B4-BE49-F238E27FC236}">
                <a16:creationId xmlns:a16="http://schemas.microsoft.com/office/drawing/2014/main" id="{7C9DE2A7-8547-CF75-B17F-164A6D65F5F5}"/>
              </a:ext>
            </a:extLst>
          </p:cNvPr>
          <p:cNvSpPr>
            <a:spLocks noGrp="1"/>
          </p:cNvSpPr>
          <p:nvPr>
            <p:ph type="ftr" sz="quarter" idx="15"/>
          </p:nvPr>
        </p:nvSpPr>
        <p:spPr>
          <a:xfrm>
            <a:off x="3250737" y="5820158"/>
            <a:ext cx="3342445" cy="296590"/>
          </a:xfrm>
        </p:spPr>
        <p:txBody>
          <a:bodyPr/>
          <a:lstStyle/>
          <a:p>
            <a:pPr defTabSz="740664">
              <a:spcAft>
                <a:spcPts val="600"/>
              </a:spcAft>
            </a:pPr>
            <a:r>
              <a:rPr lang="en-US" sz="972" kern="1200">
                <a:solidFill>
                  <a:schemeClr val="tx1">
                    <a:tint val="75000"/>
                  </a:schemeClr>
                </a:solidFill>
                <a:latin typeface="+mn-lt"/>
                <a:ea typeface="+mn-ea"/>
                <a:cs typeface="+mn-cs"/>
              </a:rPr>
              <a:t>Annual General Meeting Report</a:t>
            </a:r>
            <a:endParaRPr lang="en-US" b="0"/>
          </a:p>
        </p:txBody>
      </p:sp>
      <p:pic>
        <p:nvPicPr>
          <p:cNvPr id="11" name="Picture 10" descr="A person smiling at the camera&#10;&#10;Description automatically generated">
            <a:extLst>
              <a:ext uri="{FF2B5EF4-FFF2-40B4-BE49-F238E27FC236}">
                <a16:creationId xmlns:a16="http://schemas.microsoft.com/office/drawing/2014/main" id="{56782281-28E3-5F95-6B04-452ACAD09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020" y="2059311"/>
            <a:ext cx="1199107" cy="1199107"/>
          </a:xfrm>
          <a:prstGeom prst="rect">
            <a:avLst/>
          </a:prstGeom>
        </p:spPr>
      </p:pic>
      <p:sp>
        <p:nvSpPr>
          <p:cNvPr id="12" name="TextBox 13">
            <a:extLst>
              <a:ext uri="{FF2B5EF4-FFF2-40B4-BE49-F238E27FC236}">
                <a16:creationId xmlns:a16="http://schemas.microsoft.com/office/drawing/2014/main" id="{2108DFF4-B023-D58D-6459-7566E10F2771}"/>
              </a:ext>
            </a:extLst>
          </p:cNvPr>
          <p:cNvSpPr txBox="1"/>
          <p:nvPr/>
        </p:nvSpPr>
        <p:spPr>
          <a:xfrm>
            <a:off x="922632" y="3258418"/>
            <a:ext cx="1579884" cy="491160"/>
          </a:xfrm>
          <a:prstGeom prst="rect">
            <a:avLst/>
          </a:prstGeom>
          <a:noFill/>
        </p:spPr>
        <p:txBody>
          <a:bodyPr wrap="square">
            <a:spAutoFit/>
          </a:bodyPr>
          <a:lstStyle/>
          <a:p>
            <a:pPr algn="ctr" defTabSz="740664"/>
            <a:r>
              <a:rPr lang="en-AU" sz="1296" kern="1200" dirty="0">
                <a:solidFill>
                  <a:schemeClr val="tx1"/>
                </a:solidFill>
                <a:latin typeface="Calibri" panose="020F0502020204030204" pitchFamily="34" charset="0"/>
                <a:ea typeface="+mn-ea"/>
                <a:cs typeface="Calibri" panose="020F0502020204030204" pitchFamily="34" charset="0"/>
              </a:rPr>
              <a:t>Carina Mackenzie –</a:t>
            </a:r>
          </a:p>
          <a:p>
            <a:pPr algn="ctr" defTabSz="740664"/>
            <a:r>
              <a:rPr lang="en-AU" sz="1296" kern="1200" dirty="0">
                <a:solidFill>
                  <a:schemeClr val="tx1"/>
                </a:solidFill>
                <a:latin typeface="Calibri" panose="020F0502020204030204" pitchFamily="34" charset="0"/>
                <a:ea typeface="+mn-ea"/>
                <a:cs typeface="Calibri" panose="020F0502020204030204" pitchFamily="34" charset="0"/>
              </a:rPr>
              <a:t>Chair</a:t>
            </a:r>
            <a:endParaRPr lang="en-AU" sz="1600" dirty="0">
              <a:latin typeface="Calibri" panose="020F0502020204030204" pitchFamily="34" charset="0"/>
              <a:cs typeface="Calibri" panose="020F0502020204030204" pitchFamily="34" charset="0"/>
            </a:endParaRPr>
          </a:p>
        </p:txBody>
      </p:sp>
      <p:pic>
        <p:nvPicPr>
          <p:cNvPr id="13" name="Picture 12" descr="A person wearing a hat&#10;&#10;Description automatically generated">
            <a:extLst>
              <a:ext uri="{FF2B5EF4-FFF2-40B4-BE49-F238E27FC236}">
                <a16:creationId xmlns:a16="http://schemas.microsoft.com/office/drawing/2014/main" id="{275E7A63-5BDF-DFAB-4930-1EC89D554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801" y="3821816"/>
            <a:ext cx="930343" cy="1240457"/>
          </a:xfrm>
          <a:prstGeom prst="rect">
            <a:avLst/>
          </a:prstGeom>
        </p:spPr>
      </p:pic>
      <p:sp>
        <p:nvSpPr>
          <p:cNvPr id="14" name="TextBox 13">
            <a:extLst>
              <a:ext uri="{FF2B5EF4-FFF2-40B4-BE49-F238E27FC236}">
                <a16:creationId xmlns:a16="http://schemas.microsoft.com/office/drawing/2014/main" id="{0EA43086-BF28-B1A6-1CA6-25E167F67EF1}"/>
              </a:ext>
            </a:extLst>
          </p:cNvPr>
          <p:cNvSpPr txBox="1"/>
          <p:nvPr/>
        </p:nvSpPr>
        <p:spPr>
          <a:xfrm>
            <a:off x="822512" y="5130440"/>
            <a:ext cx="1895128" cy="491160"/>
          </a:xfrm>
          <a:prstGeom prst="rect">
            <a:avLst/>
          </a:prstGeom>
          <a:noFill/>
        </p:spPr>
        <p:txBody>
          <a:bodyPr wrap="square">
            <a:spAutoFit/>
          </a:bodyPr>
          <a:lstStyle/>
          <a:p>
            <a:pPr algn="ctr" defTabSz="740664"/>
            <a:r>
              <a:rPr lang="en-AU" sz="1296" kern="1200" dirty="0">
                <a:solidFill>
                  <a:schemeClr val="tx1"/>
                </a:solidFill>
                <a:latin typeface="Calibri" panose="020F0502020204030204" pitchFamily="34" charset="0"/>
                <a:ea typeface="+mn-ea"/>
                <a:cs typeface="Calibri" panose="020F0502020204030204" pitchFamily="34" charset="0"/>
              </a:rPr>
              <a:t>Patricia </a:t>
            </a:r>
            <a:r>
              <a:rPr lang="en-AU" sz="1134" kern="1200" dirty="0" err="1">
                <a:solidFill>
                  <a:schemeClr val="tx1"/>
                </a:solidFill>
                <a:latin typeface="Roboto" panose="02000000000000000000" pitchFamily="2" charset="0"/>
                <a:ea typeface="+mn-ea"/>
                <a:cs typeface="+mn-cs"/>
              </a:rPr>
              <a:t>Argüello</a:t>
            </a:r>
            <a:r>
              <a:rPr lang="en-AU" sz="1296" kern="1200" dirty="0">
                <a:solidFill>
                  <a:schemeClr val="tx1"/>
                </a:solidFill>
                <a:latin typeface="Calibri" panose="020F0502020204030204" pitchFamily="34" charset="0"/>
                <a:ea typeface="+mn-ea"/>
                <a:cs typeface="Calibri" panose="020F0502020204030204" pitchFamily="34" charset="0"/>
              </a:rPr>
              <a:t>  – </a:t>
            </a:r>
          </a:p>
          <a:p>
            <a:pPr algn="ctr" defTabSz="740664"/>
            <a:r>
              <a:rPr lang="en-AU" sz="1296" kern="1200" dirty="0">
                <a:solidFill>
                  <a:schemeClr val="tx1"/>
                </a:solidFill>
                <a:latin typeface="Calibri" panose="020F0502020204030204" pitchFamily="34" charset="0"/>
                <a:ea typeface="+mn-ea"/>
                <a:cs typeface="Calibri" panose="020F0502020204030204" pitchFamily="34" charset="0"/>
              </a:rPr>
              <a:t>AUSIT representative</a:t>
            </a:r>
            <a:endParaRPr lang="en-AU"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0534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F04C291F-39B0-96F7-98EB-A7207BDE51D7}"/>
              </a:ext>
            </a:extLst>
          </p:cNvPr>
          <p:cNvSpPr txBox="1">
            <a:spLocks/>
          </p:cNvSpPr>
          <p:nvPr/>
        </p:nvSpPr>
        <p:spPr>
          <a:xfrm>
            <a:off x="838200" y="459863"/>
            <a:ext cx="10515600" cy="1004594"/>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i="0" kern="1200">
                <a:solidFill>
                  <a:schemeClr val="tx1"/>
                </a:solidFill>
                <a:latin typeface="Fira Sans Medium" panose="020B0603050000020004" pitchFamily="34" charset="0"/>
                <a:ea typeface="Fira Sans Medium" panose="020B0603050000020004" pitchFamily="34" charset="0"/>
                <a:cs typeface="+mj-cs"/>
              </a:defRPr>
            </a:lvl1pPr>
          </a:lstStyle>
          <a:p>
            <a:pPr algn="ctr">
              <a:spcAft>
                <a:spcPts val="600"/>
              </a:spcAft>
            </a:pPr>
            <a:r>
              <a:rPr lang="en-US" kern="1200">
                <a:solidFill>
                  <a:srgbClr val="FFFFFF"/>
                </a:solidFill>
                <a:latin typeface="+mj-lt"/>
                <a:ea typeface="+mj-ea"/>
                <a:cs typeface="+mj-cs"/>
              </a:rPr>
              <a:t>Representations: Your voice to the industry</a:t>
            </a:r>
          </a:p>
        </p:txBody>
      </p:sp>
      <p:sp>
        <p:nvSpPr>
          <p:cNvPr id="17" name="Rectangle: Rounded Corners 16">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ço Reservado para Número de Slide 6">
            <a:extLst>
              <a:ext uri="{FF2B5EF4-FFF2-40B4-BE49-F238E27FC236}">
                <a16:creationId xmlns:a16="http://schemas.microsoft.com/office/drawing/2014/main" id="{98919B4C-B6C6-E831-7583-304E20F21BD9}"/>
              </a:ext>
            </a:extLst>
          </p:cNvPr>
          <p:cNvSpPr>
            <a:spLocks noGrp="1"/>
          </p:cNvSpPr>
          <p:nvPr>
            <p:ph type="sldNum" sz="quarter" idx="16"/>
          </p:nvPr>
        </p:nvSpPr>
        <p:spPr>
          <a:xfrm>
            <a:off x="6894175" y="5849722"/>
            <a:ext cx="2264032" cy="301347"/>
          </a:xfrm>
        </p:spPr>
        <p:txBody>
          <a:bodyPr/>
          <a:lstStyle/>
          <a:p>
            <a:pPr defTabSz="749808">
              <a:spcAft>
                <a:spcPts val="600"/>
              </a:spcAft>
            </a:pPr>
            <a:fld id="{294A09A9-5501-47C1-A89A-A340965A2BE2}" type="slidenum">
              <a:rPr lang="en-US" sz="984" kern="1200">
                <a:solidFill>
                  <a:schemeClr val="tx1">
                    <a:tint val="75000"/>
                  </a:schemeClr>
                </a:solidFill>
                <a:latin typeface="+mn-lt"/>
                <a:ea typeface="+mn-ea"/>
                <a:cs typeface="+mn-cs"/>
              </a:rPr>
              <a:pPr defTabSz="749808">
                <a:spcAft>
                  <a:spcPts val="600"/>
                </a:spcAft>
              </a:pPr>
              <a:t>19</a:t>
            </a:fld>
            <a:endParaRPr lang="en-US">
              <a:latin typeface="+mn-lt"/>
            </a:endParaRPr>
          </a:p>
        </p:txBody>
      </p:sp>
      <p:sp>
        <p:nvSpPr>
          <p:cNvPr id="9" name="TextBox 1">
            <a:extLst>
              <a:ext uri="{FF2B5EF4-FFF2-40B4-BE49-F238E27FC236}">
                <a16:creationId xmlns:a16="http://schemas.microsoft.com/office/drawing/2014/main" id="{516121E2-6C9E-E2C6-3F95-A4E0B28EA8FC}"/>
              </a:ext>
            </a:extLst>
          </p:cNvPr>
          <p:cNvSpPr txBox="1"/>
          <p:nvPr/>
        </p:nvSpPr>
        <p:spPr>
          <a:xfrm>
            <a:off x="2644141" y="2303862"/>
            <a:ext cx="7954807" cy="3847207"/>
          </a:xfrm>
          <a:prstGeom prst="rect">
            <a:avLst/>
          </a:prstGeom>
          <a:noFill/>
        </p:spPr>
        <p:txBody>
          <a:bodyPr wrap="square" rtlCol="0">
            <a:spAutoFit/>
          </a:bodyPr>
          <a:lstStyle/>
          <a:p>
            <a:pPr defTabSz="749808">
              <a:spcAft>
                <a:spcPts val="1230"/>
              </a:spcAft>
            </a:pPr>
            <a:r>
              <a:rPr lang="en-AU" sz="1600" kern="1200" dirty="0">
                <a:solidFill>
                  <a:srgbClr val="000000"/>
                </a:solidFill>
                <a:latin typeface="+mj-lt"/>
                <a:ea typeface="+mn-ea"/>
                <a:cs typeface="+mn-cs"/>
              </a:rPr>
              <a:t>AUSIT, ASLIAQ and Rob </a:t>
            </a:r>
            <a:r>
              <a:rPr lang="en-AU" sz="1600" kern="1200" dirty="0" err="1">
                <a:solidFill>
                  <a:srgbClr val="000000"/>
                </a:solidFill>
                <a:latin typeface="+mj-lt"/>
                <a:ea typeface="+mn-ea"/>
                <a:cs typeface="+mn-cs"/>
              </a:rPr>
              <a:t>Aurbach</a:t>
            </a:r>
            <a:r>
              <a:rPr lang="en-AU" sz="1600" kern="1200" dirty="0">
                <a:solidFill>
                  <a:srgbClr val="000000"/>
                </a:solidFill>
                <a:latin typeface="+mj-lt"/>
                <a:ea typeface="+mn-ea"/>
                <a:cs typeface="+mn-cs"/>
              </a:rPr>
              <a:t> from Uncommon Approach delivered a presentation at the Multicultural Health Symposium in May this year.</a:t>
            </a:r>
            <a:endParaRPr lang="en-AU" sz="1600" kern="1200" dirty="0">
              <a:solidFill>
                <a:srgbClr val="242424"/>
              </a:solidFill>
              <a:latin typeface="+mj-lt"/>
              <a:ea typeface="+mn-ea"/>
              <a:cs typeface="+mn-cs"/>
            </a:endParaRPr>
          </a:p>
          <a:p>
            <a:pPr defTabSz="749808">
              <a:spcAft>
                <a:spcPts val="1230"/>
              </a:spcAft>
            </a:pPr>
            <a:r>
              <a:rPr lang="en-AU" sz="1600" kern="1200" dirty="0">
                <a:solidFill>
                  <a:srgbClr val="000000"/>
                </a:solidFill>
                <a:latin typeface="+mj-lt"/>
                <a:ea typeface="+mn-ea"/>
                <a:cs typeface="+mn-cs"/>
              </a:rPr>
              <a:t>Findings from the Interpreter Satisfaction Survey were presented to a room full of attendees who share the goal of improving the health outcomes of our multicultural communities. Nearly every session mentioned the important role T&amp;I plays in each of the different areas of multicultural health. Naturally, it came as a surprise to many of the attendees to hear how many interpreters are intending to leave the profession due to rates of pay and working conditions that are not commensurate with our role and responsibilities. ‘This was the most refreshing session of the day’, ‘I had no idea’, ‘This needs to change. What can we do?’ ‘Why is there such a pay gap between spoken and sign language interpreters?’ was just some of the feedback we received. </a:t>
            </a:r>
            <a:endParaRPr lang="en-AU" sz="1600" kern="1200" dirty="0">
              <a:solidFill>
                <a:srgbClr val="242424"/>
              </a:solidFill>
              <a:latin typeface="+mj-lt"/>
              <a:ea typeface="+mn-ea"/>
              <a:cs typeface="+mn-cs"/>
            </a:endParaRPr>
          </a:p>
          <a:p>
            <a:pPr defTabSz="749808">
              <a:spcAft>
                <a:spcPts val="1230"/>
              </a:spcAft>
            </a:pPr>
            <a:r>
              <a:rPr lang="en-AU" sz="1600" kern="1200" dirty="0">
                <a:solidFill>
                  <a:srgbClr val="000000"/>
                </a:solidFill>
                <a:latin typeface="+mj-lt"/>
                <a:ea typeface="+mn-ea"/>
                <a:cs typeface="+mn-cs"/>
              </a:rPr>
              <a:t>We would like to thank Angel </a:t>
            </a:r>
            <a:r>
              <a:rPr lang="en-AU" sz="1600" kern="1200" dirty="0" err="1">
                <a:solidFill>
                  <a:srgbClr val="000000"/>
                </a:solidFill>
                <a:latin typeface="+mj-lt"/>
                <a:ea typeface="+mn-ea"/>
                <a:cs typeface="+mn-cs"/>
              </a:rPr>
              <a:t>Bogicevic</a:t>
            </a:r>
            <a:r>
              <a:rPr lang="en-AU" sz="1600" kern="1200" dirty="0">
                <a:solidFill>
                  <a:srgbClr val="000000"/>
                </a:solidFill>
                <a:latin typeface="+mj-lt"/>
                <a:ea typeface="+mn-ea"/>
                <a:cs typeface="+mn-cs"/>
              </a:rPr>
              <a:t> from Queensland Health and Jim Duncan from NAATI for their unwavering support, as well as all Queensland interpreters who completed this survey to make this all possible.</a:t>
            </a:r>
            <a:endParaRPr lang="en-AU" sz="1600" b="0" i="0" u="none" strike="noStrike" dirty="0">
              <a:solidFill>
                <a:srgbClr val="242424"/>
              </a:solidFill>
              <a:effectLst/>
              <a:latin typeface="+mj-lt"/>
            </a:endParaRPr>
          </a:p>
        </p:txBody>
      </p:sp>
      <p:sp>
        <p:nvSpPr>
          <p:cNvPr id="2" name="Title 6">
            <a:extLst>
              <a:ext uri="{FF2B5EF4-FFF2-40B4-BE49-F238E27FC236}">
                <a16:creationId xmlns:a16="http://schemas.microsoft.com/office/drawing/2014/main" id="{F300010E-B4FA-8E33-78B1-43DB06B37137}"/>
              </a:ext>
            </a:extLst>
          </p:cNvPr>
          <p:cNvSpPr txBox="1">
            <a:spLocks/>
          </p:cNvSpPr>
          <p:nvPr/>
        </p:nvSpPr>
        <p:spPr>
          <a:xfrm>
            <a:off x="4240378" y="1743512"/>
            <a:ext cx="8687389" cy="50442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a:solidFill>
                  <a:schemeClr val="tx1"/>
                </a:solidFill>
                <a:latin typeface="Fira Sans Medium" panose="020B0603050000020004" pitchFamily="34" charset="0"/>
                <a:ea typeface="Fira Sans Medium" panose="020B0603050000020004" pitchFamily="34" charset="0"/>
                <a:cs typeface="+mj-cs"/>
              </a:defRPr>
            </a:lvl1pPr>
          </a:lstStyle>
          <a:p>
            <a:pPr defTabSz="749808">
              <a:spcAft>
                <a:spcPts val="600"/>
              </a:spcAft>
            </a:pPr>
            <a:r>
              <a:rPr lang="en-AU" sz="2296" b="1" i="0" kern="12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Multicultural Health Symposium</a:t>
            </a:r>
            <a:endParaRPr lang="en-AU" sz="28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person smiling at the camera&#10;&#10;Description automatically generated">
            <a:extLst>
              <a:ext uri="{FF2B5EF4-FFF2-40B4-BE49-F238E27FC236}">
                <a16:creationId xmlns:a16="http://schemas.microsoft.com/office/drawing/2014/main" id="{B75BCCFF-F1DE-A7EE-9B68-6182CBD39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385" y="1924320"/>
            <a:ext cx="1199107" cy="1199107"/>
          </a:xfrm>
          <a:prstGeom prst="rect">
            <a:avLst/>
          </a:prstGeom>
        </p:spPr>
      </p:pic>
      <p:sp>
        <p:nvSpPr>
          <p:cNvPr id="11" name="TextBox 13">
            <a:extLst>
              <a:ext uri="{FF2B5EF4-FFF2-40B4-BE49-F238E27FC236}">
                <a16:creationId xmlns:a16="http://schemas.microsoft.com/office/drawing/2014/main" id="{06764E5D-448D-150B-84D2-57ADCE3BDF61}"/>
              </a:ext>
            </a:extLst>
          </p:cNvPr>
          <p:cNvSpPr txBox="1"/>
          <p:nvPr/>
        </p:nvSpPr>
        <p:spPr>
          <a:xfrm>
            <a:off x="870997" y="3123427"/>
            <a:ext cx="1579884" cy="491160"/>
          </a:xfrm>
          <a:prstGeom prst="rect">
            <a:avLst/>
          </a:prstGeom>
          <a:noFill/>
        </p:spPr>
        <p:txBody>
          <a:bodyPr wrap="square">
            <a:spAutoFit/>
          </a:bodyPr>
          <a:lstStyle/>
          <a:p>
            <a:pPr algn="ctr" defTabSz="740664"/>
            <a:r>
              <a:rPr lang="en-AU" sz="1296" kern="1200" dirty="0">
                <a:solidFill>
                  <a:schemeClr val="tx1"/>
                </a:solidFill>
                <a:latin typeface="Calibri" panose="020F0502020204030204" pitchFamily="34" charset="0"/>
                <a:ea typeface="+mn-ea"/>
                <a:cs typeface="Calibri" panose="020F0502020204030204" pitchFamily="34" charset="0"/>
              </a:rPr>
              <a:t>Carina Mackenzie –</a:t>
            </a:r>
          </a:p>
          <a:p>
            <a:pPr algn="ctr" defTabSz="740664"/>
            <a:r>
              <a:rPr lang="en-AU" sz="1296" kern="1200" dirty="0">
                <a:solidFill>
                  <a:schemeClr val="tx1"/>
                </a:solidFill>
                <a:latin typeface="Calibri" panose="020F0502020204030204" pitchFamily="34" charset="0"/>
                <a:ea typeface="+mn-ea"/>
                <a:cs typeface="Calibri" panose="020F0502020204030204" pitchFamily="34" charset="0"/>
              </a:rPr>
              <a:t>Chair</a:t>
            </a:r>
            <a:endParaRPr lang="en-AU" sz="1600" dirty="0">
              <a:latin typeface="Calibri" panose="020F0502020204030204" pitchFamily="34" charset="0"/>
              <a:cs typeface="Calibri" panose="020F0502020204030204" pitchFamily="34" charset="0"/>
            </a:endParaRPr>
          </a:p>
        </p:txBody>
      </p:sp>
      <p:pic>
        <p:nvPicPr>
          <p:cNvPr id="12" name="Picture 11" descr="A person wearing a hat&#10;&#10;Description automatically generated">
            <a:extLst>
              <a:ext uri="{FF2B5EF4-FFF2-40B4-BE49-F238E27FC236}">
                <a16:creationId xmlns:a16="http://schemas.microsoft.com/office/drawing/2014/main" id="{A2B1E288-11C3-736D-516D-BD273F0A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166" y="3686825"/>
            <a:ext cx="930343" cy="1240457"/>
          </a:xfrm>
          <a:prstGeom prst="rect">
            <a:avLst/>
          </a:prstGeom>
        </p:spPr>
      </p:pic>
      <p:sp>
        <p:nvSpPr>
          <p:cNvPr id="13" name="TextBox 12">
            <a:extLst>
              <a:ext uri="{FF2B5EF4-FFF2-40B4-BE49-F238E27FC236}">
                <a16:creationId xmlns:a16="http://schemas.microsoft.com/office/drawing/2014/main" id="{C5D57DAB-52B6-7A8B-7D87-540A031C32D0}"/>
              </a:ext>
            </a:extLst>
          </p:cNvPr>
          <p:cNvSpPr txBox="1"/>
          <p:nvPr/>
        </p:nvSpPr>
        <p:spPr>
          <a:xfrm>
            <a:off x="713374" y="5024450"/>
            <a:ext cx="1895128" cy="491160"/>
          </a:xfrm>
          <a:prstGeom prst="rect">
            <a:avLst/>
          </a:prstGeom>
          <a:noFill/>
        </p:spPr>
        <p:txBody>
          <a:bodyPr wrap="square">
            <a:spAutoFit/>
          </a:bodyPr>
          <a:lstStyle/>
          <a:p>
            <a:pPr algn="ctr" defTabSz="740664"/>
            <a:r>
              <a:rPr lang="en-AU" sz="1296" kern="1200" dirty="0">
                <a:solidFill>
                  <a:schemeClr val="tx1"/>
                </a:solidFill>
                <a:latin typeface="Calibri" panose="020F0502020204030204" pitchFamily="34" charset="0"/>
                <a:ea typeface="+mn-ea"/>
                <a:cs typeface="Calibri" panose="020F0502020204030204" pitchFamily="34" charset="0"/>
              </a:rPr>
              <a:t>Patricia </a:t>
            </a:r>
            <a:r>
              <a:rPr lang="en-AU" sz="1134" kern="1200" dirty="0" err="1">
                <a:solidFill>
                  <a:schemeClr val="tx1"/>
                </a:solidFill>
                <a:latin typeface="Roboto" panose="02000000000000000000" pitchFamily="2" charset="0"/>
                <a:ea typeface="+mn-ea"/>
                <a:cs typeface="+mn-cs"/>
              </a:rPr>
              <a:t>Argüello</a:t>
            </a:r>
            <a:r>
              <a:rPr lang="en-AU" sz="1296" kern="1200" dirty="0">
                <a:solidFill>
                  <a:schemeClr val="tx1"/>
                </a:solidFill>
                <a:latin typeface="Calibri" panose="020F0502020204030204" pitchFamily="34" charset="0"/>
                <a:ea typeface="+mn-ea"/>
                <a:cs typeface="Calibri" panose="020F0502020204030204" pitchFamily="34" charset="0"/>
              </a:rPr>
              <a:t>  – </a:t>
            </a:r>
          </a:p>
          <a:p>
            <a:pPr algn="ctr" defTabSz="740664"/>
            <a:r>
              <a:rPr lang="en-AU" sz="1296" kern="1200" dirty="0">
                <a:solidFill>
                  <a:schemeClr val="tx1"/>
                </a:solidFill>
                <a:latin typeface="Calibri" panose="020F0502020204030204" pitchFamily="34" charset="0"/>
                <a:ea typeface="+mn-ea"/>
                <a:cs typeface="Calibri" panose="020F0502020204030204" pitchFamily="34" charset="0"/>
              </a:rPr>
              <a:t>AUSIT representative</a:t>
            </a:r>
            <a:endParaRPr lang="en-AU"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4763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a:xfrm>
            <a:off x="572493" y="195179"/>
            <a:ext cx="11018520" cy="1434415"/>
          </a:xfrm>
        </p:spPr>
        <p:txBody>
          <a:bodyPr vert="horz" lIns="91440" tIns="45720" rIns="91440" bIns="45720" rtlCol="0" anchor="b">
            <a:normAutofit/>
          </a:bodyPr>
          <a:lstStyle/>
          <a:p>
            <a:r>
              <a:rPr lang="en-US" sz="5400">
                <a:highlight>
                  <a:srgbClr val="FFFFFF"/>
                </a:highlight>
                <a:latin typeface="Roboto" panose="02000000000000000000" pitchFamily="2" charset="0"/>
                <a:ea typeface="Roboto" panose="02000000000000000000" pitchFamily="2" charset="0"/>
                <a:cs typeface="Roboto" panose="02000000000000000000" pitchFamily="2" charset="0"/>
              </a:rPr>
              <a:t>Chair’s introduction</a:t>
            </a:r>
            <a:endParaRPr lang="en-US" sz="5400"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CDBA70BF-899F-4E53-BD22-936C046BCAF3}"/>
              </a:ext>
            </a:extLst>
          </p:cNvPr>
          <p:cNvSpPr>
            <a:spLocks noGrp="1"/>
          </p:cNvSpPr>
          <p:nvPr>
            <p:ph type="body" sz="quarter" idx="11"/>
          </p:nvPr>
        </p:nvSpPr>
        <p:spPr>
          <a:xfrm>
            <a:off x="572493" y="1883972"/>
            <a:ext cx="8296085" cy="4119172"/>
          </a:xfrm>
        </p:spPr>
        <p:txBody>
          <a:bodyPr vert="horz" lIns="91440" tIns="45720" rIns="91440" bIns="45720" rtlCol="0" anchor="t">
            <a:noAutofit/>
          </a:bodyPr>
          <a:lstStyle/>
          <a:p>
            <a:pPr>
              <a:lnSpc>
                <a:spcPct val="90000"/>
              </a:lnSpc>
            </a:pPr>
            <a:r>
              <a:rPr lang="en-US" sz="1800" b="0" i="0" u="none" strike="noStrike">
                <a:solidFill>
                  <a:schemeClr val="tx1"/>
                </a:solidFill>
                <a:effectLst/>
                <a:latin typeface="+mj-lt"/>
              </a:rPr>
              <a:t>It has been an exciting year for the Queensland branch. The committee year started with final preparations for the Brisbane National Conference held at the University of Queensland in November 2022. The event was a resounding success thanks to the hard work and dedication of our branch committee and the additional volunteers who put their hands up to organise the event.</a:t>
            </a:r>
          </a:p>
          <a:p>
            <a:pPr>
              <a:lnSpc>
                <a:spcPct val="90000"/>
              </a:lnSpc>
            </a:pPr>
            <a:r>
              <a:rPr lang="en-US" sz="1800" b="0" i="0" u="none" strike="noStrike">
                <a:solidFill>
                  <a:schemeClr val="tx1"/>
                </a:solidFill>
                <a:effectLst/>
                <a:latin typeface="+mj-lt"/>
              </a:rPr>
              <a:t>For all involved, it was a multifaceted learning experience that extended far beyond the event itself. The skills, knowledge, and connections we all gained will have a lasting and positive impact on our personal and professional journey.</a:t>
            </a:r>
          </a:p>
          <a:p>
            <a:pPr>
              <a:lnSpc>
                <a:spcPct val="90000"/>
              </a:lnSpc>
            </a:pPr>
            <a:r>
              <a:rPr lang="en-US" sz="1800" b="0" i="0" u="none" strike="noStrike">
                <a:solidFill>
                  <a:schemeClr val="tx1"/>
                </a:solidFill>
                <a:effectLst/>
                <a:latin typeface="+mj-lt"/>
              </a:rPr>
              <a:t>In addition to the conference, the Queensland branch organised three social events, two in Brisbane, one the Sunshine Coast, and one in Cairns, as well as two PD sessions, one online and one in person. We look forward to offering more engaging social events over the course of 2024.</a:t>
            </a:r>
            <a:endParaRPr lang="en-US" sz="1800" b="0" i="0" u="none" strike="noStrike" dirty="0">
              <a:solidFill>
                <a:schemeClr val="tx1"/>
              </a:solidFill>
              <a:effectLst/>
              <a:latin typeface="+mj-lt"/>
            </a:endParaRPr>
          </a:p>
        </p:txBody>
      </p:sp>
      <p:sp>
        <p:nvSpPr>
          <p:cNvPr id="6" name="Footer Placeholder 5">
            <a:extLst>
              <a:ext uri="{FF2B5EF4-FFF2-40B4-BE49-F238E27FC236}">
                <a16:creationId xmlns:a16="http://schemas.microsoft.com/office/drawing/2014/main" id="{66F3960A-D260-8445-A153-0B674474CEBD}"/>
              </a:ext>
            </a:extLst>
          </p:cNvPr>
          <p:cNvSpPr>
            <a:spLocks noGrp="1"/>
          </p:cNvSpPr>
          <p:nvPr>
            <p:ph type="ftr" sz="quarter" idx="15"/>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Annual General Meeting Report</a:t>
            </a:r>
          </a:p>
        </p:txBody>
      </p:sp>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mtClean="0">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pic>
        <p:nvPicPr>
          <p:cNvPr id="9" name="Picture 8" descr="A group of people standing together&#10;&#10;Description automatically generated">
            <a:extLst>
              <a:ext uri="{FF2B5EF4-FFF2-40B4-BE49-F238E27FC236}">
                <a16:creationId xmlns:a16="http://schemas.microsoft.com/office/drawing/2014/main" id="{FA6179D5-F14D-D299-C5AE-35D3A4B5BC0A}"/>
              </a:ext>
            </a:extLst>
          </p:cNvPr>
          <p:cNvPicPr>
            <a:picLocks noChangeAspect="1"/>
          </p:cNvPicPr>
          <p:nvPr/>
        </p:nvPicPr>
        <p:blipFill rotWithShape="1">
          <a:blip r:embed="rId2">
            <a:extLst>
              <a:ext uri="{28A0092B-C50C-407E-A947-70E740481C1C}">
                <a14:useLocalDpi xmlns:a14="http://schemas.microsoft.com/office/drawing/2010/main" val="0"/>
              </a:ext>
            </a:extLst>
          </a:blip>
          <a:srcRect l="5087" r="2" b="2"/>
          <a:stretch/>
        </p:blipFill>
        <p:spPr>
          <a:xfrm>
            <a:off x="9035493" y="1629594"/>
            <a:ext cx="3082293" cy="3247505"/>
          </a:xfrm>
          <a:prstGeom prst="rect">
            <a:avLst/>
          </a:prstGeom>
        </p:spPr>
      </p:pic>
    </p:spTree>
    <p:extLst>
      <p:ext uri="{BB962C8B-B14F-4D97-AF65-F5344CB8AC3E}">
        <p14:creationId xmlns:p14="http://schemas.microsoft.com/office/powerpoint/2010/main" val="39124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512F841-F933-33AE-96E9-3F06632D750F}"/>
              </a:ext>
            </a:extLst>
          </p:cNvPr>
          <p:cNvSpPr>
            <a:spLocks noGrp="1"/>
          </p:cNvSpPr>
          <p:nvPr>
            <p:ph type="title"/>
          </p:nvPr>
        </p:nvSpPr>
        <p:spPr>
          <a:xfrm>
            <a:off x="964023" y="1075930"/>
            <a:ext cx="10389777" cy="610863"/>
          </a:xfrm>
        </p:spPr>
        <p:txBody>
          <a:bodyPr>
            <a:normAutofit/>
          </a:bodyPr>
          <a:lstStyle/>
          <a:p>
            <a:r>
              <a:rPr lang="en-AU" sz="28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What is True?</a:t>
            </a:r>
            <a:endParaRPr lang="pt-BR" sz="2800"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Texto 3">
            <a:extLst>
              <a:ext uri="{FF2B5EF4-FFF2-40B4-BE49-F238E27FC236}">
                <a16:creationId xmlns:a16="http://schemas.microsoft.com/office/drawing/2014/main" id="{613823BB-3405-6D85-B87C-7B47A1898514}"/>
              </a:ext>
            </a:extLst>
          </p:cNvPr>
          <p:cNvSpPr>
            <a:spLocks noGrp="1"/>
          </p:cNvSpPr>
          <p:nvPr>
            <p:ph type="body" sz="quarter" idx="11"/>
          </p:nvPr>
        </p:nvSpPr>
        <p:spPr>
          <a:xfrm>
            <a:off x="3889513" y="1248481"/>
            <a:ext cx="7464287" cy="1373458"/>
          </a:xfrm>
        </p:spPr>
        <p:txBody>
          <a:bodyPr/>
          <a:lstStyle/>
          <a:p>
            <a:pPr marL="0" marR="0" algn="l">
              <a:spcBef>
                <a:spcPts val="0"/>
              </a:spcBef>
              <a:spcAft>
                <a:spcPts val="0"/>
              </a:spcAft>
            </a:pPr>
            <a:r>
              <a:rPr lang="en-AU" b="0" i="0" u="none" strike="noStrike" dirty="0">
                <a:solidFill>
                  <a:srgbClr val="333333"/>
                </a:solidFill>
                <a:effectLst/>
                <a:latin typeface="+mj-lt"/>
              </a:rPr>
              <a:t>True Relationships &amp; Reproductive Health (TRUE) is a profit-for-purpose organisation, established in 1972. Their goal is to achieve substantial, positive social impact by </a:t>
            </a:r>
            <a:r>
              <a:rPr lang="en-AU" b="1" i="0" u="none" strike="noStrike" dirty="0">
                <a:solidFill>
                  <a:srgbClr val="333333"/>
                </a:solidFill>
                <a:effectLst/>
                <a:latin typeface="+mj-lt"/>
              </a:rPr>
              <a:t>improving reproductive and sexual health and promoting safe and respectful relationships.</a:t>
            </a:r>
            <a:r>
              <a:rPr lang="en-AU" b="0" i="0" u="none" strike="noStrike" dirty="0">
                <a:solidFill>
                  <a:srgbClr val="333333"/>
                </a:solidFill>
                <a:effectLst/>
                <a:latin typeface="+mj-lt"/>
              </a:rPr>
              <a:t> TRUE delivers expert clinical services, education and counselling. Patricia </a:t>
            </a:r>
            <a:r>
              <a:rPr lang="en-AU" b="0" i="0" u="none" strike="noStrike" dirty="0" err="1">
                <a:solidFill>
                  <a:srgbClr val="333333"/>
                </a:solidFill>
                <a:effectLst/>
                <a:latin typeface="+mj-lt"/>
              </a:rPr>
              <a:t>Argüello</a:t>
            </a:r>
            <a:r>
              <a:rPr lang="en-AU" b="0" i="0" u="none" strike="noStrike" dirty="0">
                <a:solidFill>
                  <a:srgbClr val="333333"/>
                </a:solidFill>
                <a:effectLst/>
                <a:latin typeface="+mj-lt"/>
              </a:rPr>
              <a:t> de Avila is AUSIT's representative with this group.</a:t>
            </a:r>
          </a:p>
          <a:p>
            <a:pPr marL="0" marR="0" algn="l">
              <a:spcBef>
                <a:spcPts val="0"/>
              </a:spcBef>
              <a:spcAft>
                <a:spcPts val="0"/>
              </a:spcAft>
            </a:pPr>
            <a:endParaRPr lang="en-AU" dirty="0">
              <a:solidFill>
                <a:srgbClr val="333333"/>
              </a:solidFill>
              <a:latin typeface="+mj-lt"/>
            </a:endParaRPr>
          </a:p>
          <a:p>
            <a:pPr marL="0" marR="0" algn="l">
              <a:spcBef>
                <a:spcPts val="0"/>
              </a:spcBef>
              <a:spcAft>
                <a:spcPts val="0"/>
              </a:spcAft>
            </a:pPr>
            <a:endParaRPr lang="pt-BR" dirty="0"/>
          </a:p>
        </p:txBody>
      </p:sp>
      <p:sp>
        <p:nvSpPr>
          <p:cNvPr id="7" name="Espaço Reservado para Número de Slide 6">
            <a:extLst>
              <a:ext uri="{FF2B5EF4-FFF2-40B4-BE49-F238E27FC236}">
                <a16:creationId xmlns:a16="http://schemas.microsoft.com/office/drawing/2014/main" id="{E0982290-F913-4E89-4013-860DFA557EF4}"/>
              </a:ext>
            </a:extLst>
          </p:cNvPr>
          <p:cNvSpPr>
            <a:spLocks noGrp="1"/>
          </p:cNvSpPr>
          <p:nvPr>
            <p:ph type="sldNum" sz="quarter" idx="16"/>
          </p:nvPr>
        </p:nvSpPr>
        <p:spPr/>
        <p:txBody>
          <a:bodyPr/>
          <a:lstStyle/>
          <a:p>
            <a:fld id="{294A09A9-5501-47C1-A89A-A340965A2BE2}" type="slidenum">
              <a:rPr lang="en-US" smtClean="0"/>
              <a:pPr/>
              <a:t>20</a:t>
            </a:fld>
            <a:endParaRPr lang="en-US" dirty="0">
              <a:latin typeface="+mn-lt"/>
            </a:endParaRPr>
          </a:p>
        </p:txBody>
      </p:sp>
      <p:pic>
        <p:nvPicPr>
          <p:cNvPr id="5" name="Picture 4" descr="A person wearing a hat&#10;&#10;Description automatically generated">
            <a:extLst>
              <a:ext uri="{FF2B5EF4-FFF2-40B4-BE49-F238E27FC236}">
                <a16:creationId xmlns:a16="http://schemas.microsoft.com/office/drawing/2014/main" id="{99104C14-2FAB-DCB3-B6CB-6EF5B9C7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592" y="2189567"/>
            <a:ext cx="1590206" cy="2120275"/>
          </a:xfrm>
          <a:prstGeom prst="rect">
            <a:avLst/>
          </a:prstGeom>
        </p:spPr>
      </p:pic>
      <p:sp>
        <p:nvSpPr>
          <p:cNvPr id="10" name="Rounded Rectangle 9">
            <a:extLst>
              <a:ext uri="{FF2B5EF4-FFF2-40B4-BE49-F238E27FC236}">
                <a16:creationId xmlns:a16="http://schemas.microsoft.com/office/drawing/2014/main" id="{B511832F-3E6D-1349-D1AF-C284AF754575}"/>
              </a:ext>
            </a:extLst>
          </p:cNvPr>
          <p:cNvSpPr/>
          <p:nvPr/>
        </p:nvSpPr>
        <p:spPr>
          <a:xfrm>
            <a:off x="3581401" y="3145201"/>
            <a:ext cx="8129529" cy="31394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311249-2502-CD28-CAB4-C8BE25A4D163}"/>
              </a:ext>
            </a:extLst>
          </p:cNvPr>
          <p:cNvSpPr txBox="1"/>
          <p:nvPr/>
        </p:nvSpPr>
        <p:spPr>
          <a:xfrm>
            <a:off x="3859533" y="3249705"/>
            <a:ext cx="7744299" cy="2923877"/>
          </a:xfrm>
          <a:prstGeom prst="rect">
            <a:avLst/>
          </a:prstGeom>
          <a:noFill/>
        </p:spPr>
        <p:txBody>
          <a:bodyPr wrap="square">
            <a:spAutoFit/>
          </a:bodyPr>
          <a:lstStyle/>
          <a:p>
            <a:pPr algn="l" rtl="0" fontAlgn="base">
              <a:spcBef>
                <a:spcPts val="600"/>
              </a:spcBef>
              <a:spcAft>
                <a:spcPts val="600"/>
              </a:spcAft>
              <a:buFont typeface="Arial" panose="020B0604020202020204" pitchFamily="34" charset="0"/>
              <a:buChar char="•"/>
            </a:pPr>
            <a:r>
              <a:rPr lang="en-AU" sz="1600" b="0"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AU" sz="1600" b="0" i="0" u="none" strike="noStrike" dirty="0">
                <a:solidFill>
                  <a:schemeClr val="bg1"/>
                </a:solidFill>
                <a:effectLst/>
                <a:latin typeface="+mj-lt"/>
                <a:ea typeface="Roboto" panose="02000000000000000000" pitchFamily="2" charset="0"/>
                <a:cs typeface="Roboto" panose="02000000000000000000" pitchFamily="2" charset="0"/>
              </a:rPr>
              <a:t>956 health professionals, interpreters and translators, community workers, and community members trained and supported,</a:t>
            </a:r>
          </a:p>
          <a:p>
            <a:pPr algn="l" rtl="0" fontAlgn="base">
              <a:spcBef>
                <a:spcPts val="600"/>
              </a:spcBef>
              <a:spcAft>
                <a:spcPts val="600"/>
              </a:spcAft>
              <a:buFont typeface="Arial" panose="020B0604020202020204" pitchFamily="34" charset="0"/>
              <a:buChar char="•"/>
            </a:pPr>
            <a:r>
              <a:rPr lang="en-AU" sz="1600" b="0" i="0" u="none" strike="noStrike" dirty="0">
                <a:solidFill>
                  <a:schemeClr val="bg1"/>
                </a:solidFill>
                <a:effectLst/>
                <a:latin typeface="+mj-lt"/>
                <a:ea typeface="Roboto" panose="02000000000000000000" pitchFamily="2" charset="0"/>
                <a:cs typeface="Roboto" panose="02000000000000000000" pitchFamily="2" charset="0"/>
              </a:rPr>
              <a:t> Health in My Language (HIML) engaged with 610 people in the community, offering valuable support and improved access to information and services,</a:t>
            </a:r>
          </a:p>
          <a:p>
            <a:pPr algn="l" rtl="0" fontAlgn="base">
              <a:spcBef>
                <a:spcPts val="600"/>
              </a:spcBef>
              <a:spcAft>
                <a:spcPts val="600"/>
              </a:spcAft>
              <a:buFont typeface="Arial" panose="020B0604020202020204" pitchFamily="34" charset="0"/>
              <a:buChar char="•"/>
            </a:pPr>
            <a:r>
              <a:rPr lang="en-AU" sz="1600" b="0" i="1" u="none" strike="noStrike" dirty="0">
                <a:solidFill>
                  <a:schemeClr val="bg1"/>
                </a:solidFill>
                <a:effectLst/>
                <a:latin typeface="+mj-lt"/>
                <a:ea typeface="Roboto" panose="02000000000000000000" pitchFamily="2" charset="0"/>
                <a:cs typeface="Roboto" panose="02000000000000000000" pitchFamily="2" charset="0"/>
              </a:rPr>
              <a:t> Culturally Responsive Female Genital Mutilation / Cutting Awareness Care </a:t>
            </a:r>
            <a:r>
              <a:rPr lang="en-AU" sz="1600" b="0" i="0" u="none" strike="noStrike" dirty="0">
                <a:solidFill>
                  <a:schemeClr val="bg1"/>
                </a:solidFill>
                <a:effectLst/>
                <a:latin typeface="+mj-lt"/>
                <a:ea typeface="Roboto" panose="02000000000000000000" pitchFamily="2" charset="0"/>
                <a:cs typeface="Roboto" panose="02000000000000000000" pitchFamily="2" charset="0"/>
              </a:rPr>
              <a:t>training, carried out in</a:t>
            </a:r>
            <a:r>
              <a:rPr lang="en-AU" sz="1600" b="0" i="1" u="none" strike="noStrike" dirty="0">
                <a:solidFill>
                  <a:schemeClr val="bg1"/>
                </a:solidFill>
                <a:effectLst/>
                <a:latin typeface="+mj-lt"/>
                <a:ea typeface="Roboto" panose="02000000000000000000" pitchFamily="2" charset="0"/>
                <a:cs typeface="Roboto" panose="02000000000000000000" pitchFamily="2" charset="0"/>
              </a:rPr>
              <a:t> </a:t>
            </a:r>
            <a:r>
              <a:rPr lang="en-AU" sz="1600" b="0" i="0" u="none" strike="noStrike" dirty="0">
                <a:solidFill>
                  <a:schemeClr val="bg1"/>
                </a:solidFill>
                <a:effectLst/>
                <a:latin typeface="+mj-lt"/>
                <a:ea typeface="Roboto" panose="02000000000000000000" pitchFamily="2" charset="0"/>
                <a:cs typeface="Roboto" panose="02000000000000000000" pitchFamily="2" charset="0"/>
              </a:rPr>
              <a:t>partnership with NETFA , QPASTT, and community health leaders, </a:t>
            </a:r>
          </a:p>
          <a:p>
            <a:pPr algn="l" rtl="0" fontAlgn="base">
              <a:spcBef>
                <a:spcPts val="600"/>
              </a:spcBef>
              <a:spcAft>
                <a:spcPts val="600"/>
              </a:spcAft>
              <a:buFont typeface="Arial" panose="020B0604020202020204" pitchFamily="34" charset="0"/>
              <a:buChar char="•"/>
            </a:pPr>
            <a:r>
              <a:rPr lang="en-AU" sz="1600" b="0" i="0" u="none" strike="noStrike" dirty="0">
                <a:solidFill>
                  <a:schemeClr val="bg1"/>
                </a:solidFill>
                <a:effectLst/>
                <a:latin typeface="+mj-lt"/>
                <a:ea typeface="Roboto" panose="02000000000000000000" pitchFamily="2" charset="0"/>
                <a:cs typeface="Roboto" panose="02000000000000000000" pitchFamily="2" charset="0"/>
              </a:rPr>
              <a:t> Facilitated the integration of cultural responsiveness in training and content,</a:t>
            </a:r>
          </a:p>
          <a:p>
            <a:pPr algn="l" rtl="0" fontAlgn="base">
              <a:spcBef>
                <a:spcPts val="600"/>
              </a:spcBef>
              <a:spcAft>
                <a:spcPts val="600"/>
              </a:spcAft>
              <a:buFont typeface="Arial" panose="020B0604020202020204" pitchFamily="34" charset="0"/>
              <a:buChar char="•"/>
            </a:pPr>
            <a:r>
              <a:rPr lang="en-AU" sz="1600" b="0" i="0" u="none" strike="noStrike" dirty="0">
                <a:solidFill>
                  <a:schemeClr val="bg1"/>
                </a:solidFill>
                <a:effectLst/>
                <a:latin typeface="+mj-lt"/>
                <a:ea typeface="Roboto" panose="02000000000000000000" pitchFamily="2" charset="0"/>
                <a:cs typeface="Roboto" panose="02000000000000000000" pitchFamily="2" charset="0"/>
              </a:rPr>
              <a:t> Presentation at</a:t>
            </a:r>
            <a:r>
              <a:rPr lang="en-AU" sz="1600" b="0" i="1" u="none" strike="noStrike" dirty="0">
                <a:solidFill>
                  <a:schemeClr val="bg1"/>
                </a:solidFill>
                <a:effectLst/>
                <a:latin typeface="+mj-lt"/>
                <a:ea typeface="Roboto" panose="02000000000000000000" pitchFamily="2" charset="0"/>
                <a:cs typeface="Roboto" panose="02000000000000000000" pitchFamily="2" charset="0"/>
              </a:rPr>
              <a:t> A Culture of Care: Multicultural health symposium</a:t>
            </a:r>
            <a:r>
              <a:rPr lang="en-AU" sz="1600" b="0" i="0" u="none" strike="noStrike" dirty="0">
                <a:solidFill>
                  <a:schemeClr val="bg1"/>
                </a:solidFill>
                <a:effectLst/>
                <a:latin typeface="+mj-lt"/>
                <a:ea typeface="Roboto" panose="02000000000000000000" pitchFamily="2" charset="0"/>
                <a:cs typeface="Roboto" panose="02000000000000000000" pitchFamily="2" charset="0"/>
              </a:rPr>
              <a:t> (Queensland Health) on sexual and reproductive health education for migrant and refugee communities."</a:t>
            </a:r>
          </a:p>
        </p:txBody>
      </p:sp>
      <p:sp>
        <p:nvSpPr>
          <p:cNvPr id="12" name="Rectangle 11">
            <a:extLst>
              <a:ext uri="{FF2B5EF4-FFF2-40B4-BE49-F238E27FC236}">
                <a16:creationId xmlns:a16="http://schemas.microsoft.com/office/drawing/2014/main" id="{17ACEF7D-3E11-ED7F-8153-316D2A539BA6}"/>
              </a:ext>
            </a:extLst>
          </p:cNvPr>
          <p:cNvSpPr/>
          <p:nvPr/>
        </p:nvSpPr>
        <p:spPr>
          <a:xfrm>
            <a:off x="3889513" y="2693394"/>
            <a:ext cx="4567019" cy="369332"/>
          </a:xfrm>
          <a:prstGeom prst="rect">
            <a:avLst/>
          </a:prstGeom>
          <a:noFill/>
        </p:spPr>
        <p:txBody>
          <a:bodyPr wrap="none" lIns="91440" tIns="45720" rIns="91440" bIns="45720">
            <a:spAutoFit/>
          </a:bodyPr>
          <a:lstStyle/>
          <a:p>
            <a:pPr algn="l" rtl="0" fontAlgn="base"/>
            <a:r>
              <a:rPr lang="en-AU" i="0" u="none" strike="noStrike" dirty="0">
                <a:ln w="0"/>
                <a:solidFill>
                  <a:schemeClr val="accent2"/>
                </a:solidFill>
                <a:effectLst>
                  <a:outerShdw blurRad="38100" dist="25400" dir="5400000" algn="ctr" rotWithShape="0">
                    <a:srgbClr val="6E747A">
                      <a:alpha val="43000"/>
                    </a:srgbClr>
                  </a:outerShdw>
                </a:effectLst>
                <a:latin typeface="+mj-lt"/>
              </a:rPr>
              <a:t>Some of TRUE's activities in the last 6 months:</a:t>
            </a:r>
            <a:r>
              <a:rPr lang="en-AU" b="1" i="0" u="none" strike="noStrike" dirty="0">
                <a:ln w="22225">
                  <a:solidFill>
                    <a:schemeClr val="accent2"/>
                  </a:solidFill>
                  <a:prstDash val="solid"/>
                </a:ln>
                <a:solidFill>
                  <a:schemeClr val="accent2"/>
                </a:solidFill>
                <a:latin typeface="+mj-lt"/>
              </a:rPr>
              <a:t> </a:t>
            </a:r>
            <a:r>
              <a:rPr lang="en-AU" b="1" i="0" u="none" strike="noStrike" dirty="0">
                <a:ln w="22225">
                  <a:solidFill>
                    <a:schemeClr val="accent2"/>
                  </a:solidFill>
                  <a:prstDash val="solid"/>
                </a:ln>
                <a:solidFill>
                  <a:schemeClr val="accent2"/>
                </a:solidFill>
                <a:latin typeface="Roboto" panose="02000000000000000000" pitchFamily="2" charset="0"/>
              </a:rPr>
              <a:t> </a:t>
            </a:r>
            <a:endParaRPr lang="en-AU" b="1" i="0" u="none" strike="noStrike" dirty="0">
              <a:ln w="22225">
                <a:solidFill>
                  <a:schemeClr val="accent2"/>
                </a:solidFill>
                <a:prstDash val="solid"/>
              </a:ln>
              <a:solidFill>
                <a:schemeClr val="accent2"/>
              </a:solidFill>
              <a:latin typeface="verdana" panose="020B0604030504040204" pitchFamily="34" charset="0"/>
            </a:endParaRPr>
          </a:p>
        </p:txBody>
      </p:sp>
      <p:sp>
        <p:nvSpPr>
          <p:cNvPr id="13" name="TextBox 13">
            <a:extLst>
              <a:ext uri="{FF2B5EF4-FFF2-40B4-BE49-F238E27FC236}">
                <a16:creationId xmlns:a16="http://schemas.microsoft.com/office/drawing/2014/main" id="{E922D93E-1258-8F5C-B9B0-559620E0EDE8}"/>
              </a:ext>
            </a:extLst>
          </p:cNvPr>
          <p:cNvSpPr txBox="1"/>
          <p:nvPr/>
        </p:nvSpPr>
        <p:spPr>
          <a:xfrm>
            <a:off x="588168" y="4407448"/>
            <a:ext cx="2700446" cy="584775"/>
          </a:xfrm>
          <a:prstGeom prst="rect">
            <a:avLst/>
          </a:prstGeom>
          <a:noFill/>
        </p:spPr>
        <p:txBody>
          <a:bodyPr wrap="square">
            <a:spAutoFit/>
          </a:bodyPr>
          <a:lstStyle/>
          <a:p>
            <a:pPr algn="ctr"/>
            <a:r>
              <a:rPr lang="en-AU" sz="1600" dirty="0">
                <a:highlight>
                  <a:srgbClr val="FFFFFF"/>
                </a:highlight>
                <a:latin typeface="Calibri" panose="020F0502020204030204" pitchFamily="34" charset="0"/>
                <a:cs typeface="Calibri" panose="020F0502020204030204" pitchFamily="34" charset="0"/>
              </a:rPr>
              <a:t>Patricia </a:t>
            </a:r>
            <a:r>
              <a:rPr lang="en-AU" sz="1400" b="0" i="0" u="none" strike="noStrike" dirty="0" err="1">
                <a:effectLst/>
                <a:highlight>
                  <a:srgbClr val="FFFFFF"/>
                </a:highlight>
                <a:latin typeface="Roboto" panose="02000000000000000000" pitchFamily="2" charset="0"/>
              </a:rPr>
              <a:t>Argüello</a:t>
            </a:r>
            <a:r>
              <a:rPr lang="en-AU" sz="1600" dirty="0">
                <a:highlight>
                  <a:srgbClr val="FFFFFF"/>
                </a:highlight>
                <a:latin typeface="Calibri" panose="020F0502020204030204" pitchFamily="34" charset="0"/>
                <a:cs typeface="Calibri" panose="020F0502020204030204" pitchFamily="34" charset="0"/>
              </a:rPr>
              <a:t>  – </a:t>
            </a:r>
          </a:p>
          <a:p>
            <a:pPr algn="ctr"/>
            <a:r>
              <a:rPr lang="en-AU" sz="1600" dirty="0">
                <a:highlight>
                  <a:srgbClr val="FFFFFF"/>
                </a:highlight>
                <a:latin typeface="Calibri" panose="020F0502020204030204" pitchFamily="34" charset="0"/>
                <a:cs typeface="Calibri" panose="020F0502020204030204" pitchFamily="34" charset="0"/>
              </a:rPr>
              <a:t>AUSIT representative</a:t>
            </a:r>
          </a:p>
        </p:txBody>
      </p:sp>
      <p:sp>
        <p:nvSpPr>
          <p:cNvPr id="9" name="Title 6">
            <a:extLst>
              <a:ext uri="{FF2B5EF4-FFF2-40B4-BE49-F238E27FC236}">
                <a16:creationId xmlns:a16="http://schemas.microsoft.com/office/drawing/2014/main" id="{F8204B27-1FBB-D648-3DDC-A8C34330CB0C}"/>
              </a:ext>
            </a:extLst>
          </p:cNvPr>
          <p:cNvSpPr txBox="1">
            <a:spLocks/>
          </p:cNvSpPr>
          <p:nvPr/>
        </p:nvSpPr>
        <p:spPr>
          <a:xfrm>
            <a:off x="732669" y="434336"/>
            <a:ext cx="10526022" cy="61118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a:solidFill>
                  <a:schemeClr val="tx1"/>
                </a:solidFill>
                <a:latin typeface="Fira Sans Medium" panose="020B0603050000020004" pitchFamily="34" charset="0"/>
                <a:ea typeface="Fira Sans Medium" panose="020B0603050000020004" pitchFamily="34" charset="0"/>
                <a:cs typeface="+mj-cs"/>
              </a:defRPr>
            </a:lvl1pPr>
          </a:lstStyle>
          <a:p>
            <a:r>
              <a:rPr lang="en-AU" sz="4000" dirty="0">
                <a:latin typeface="Roboto" panose="02000000000000000000" pitchFamily="2" charset="0"/>
                <a:ea typeface="Roboto" panose="02000000000000000000" pitchFamily="2" charset="0"/>
                <a:cs typeface="Roboto" panose="02000000000000000000" pitchFamily="2" charset="0"/>
              </a:rPr>
              <a:t>Representations: Your voice to the industry</a:t>
            </a:r>
          </a:p>
        </p:txBody>
      </p:sp>
    </p:spTree>
    <p:extLst>
      <p:ext uri="{BB962C8B-B14F-4D97-AF65-F5344CB8AC3E}">
        <p14:creationId xmlns:p14="http://schemas.microsoft.com/office/powerpoint/2010/main" val="44011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E44758-5F86-6588-3900-4FEBBFBF5B58}"/>
              </a:ext>
            </a:extLst>
          </p:cNvPr>
          <p:cNvSpPr>
            <a:spLocks noGrp="1"/>
          </p:cNvSpPr>
          <p:nvPr>
            <p:ph type="title"/>
          </p:nvPr>
        </p:nvSpPr>
        <p:spPr>
          <a:xfrm>
            <a:off x="2443406" y="1057091"/>
            <a:ext cx="8220922" cy="1649903"/>
          </a:xfrm>
        </p:spPr>
        <p:txBody>
          <a:bodyPr>
            <a:noAutofit/>
          </a:bodyPr>
          <a:lstStyle/>
          <a:p>
            <a:r>
              <a:rPr lang="en-AU" sz="4800" dirty="0">
                <a:highlight>
                  <a:srgbClr val="FFFFFF"/>
                </a:highlight>
                <a:latin typeface="Roboto" panose="02000000000000000000" pitchFamily="2" charset="0"/>
                <a:ea typeface="Roboto" panose="02000000000000000000" pitchFamily="2" charset="0"/>
                <a:cs typeface="Roboto" panose="02000000000000000000" pitchFamily="2" charset="0"/>
              </a:rPr>
              <a:t>Student </a:t>
            </a:r>
            <a:br>
              <a:rPr lang="en-AU" sz="4800" dirty="0">
                <a:highlight>
                  <a:srgbClr val="FFFFFF"/>
                </a:highlight>
                <a:latin typeface="Roboto" panose="02000000000000000000" pitchFamily="2" charset="0"/>
                <a:ea typeface="Roboto" panose="02000000000000000000" pitchFamily="2" charset="0"/>
                <a:cs typeface="Roboto" panose="02000000000000000000" pitchFamily="2" charset="0"/>
              </a:rPr>
            </a:br>
            <a:r>
              <a:rPr lang="en-AU" sz="4800" dirty="0">
                <a:highlight>
                  <a:srgbClr val="FFFFFF"/>
                </a:highlight>
                <a:latin typeface="Roboto" panose="02000000000000000000" pitchFamily="2" charset="0"/>
                <a:ea typeface="Roboto" panose="02000000000000000000" pitchFamily="2" charset="0"/>
                <a:cs typeface="Roboto" panose="02000000000000000000" pitchFamily="2" charset="0"/>
              </a:rPr>
              <a:t>Excellence </a:t>
            </a:r>
            <a:br>
              <a:rPr lang="en-AU" sz="4800" dirty="0">
                <a:highlight>
                  <a:srgbClr val="FFFFFF"/>
                </a:highlight>
                <a:latin typeface="Roboto" panose="02000000000000000000" pitchFamily="2" charset="0"/>
                <a:ea typeface="Roboto" panose="02000000000000000000" pitchFamily="2" charset="0"/>
                <a:cs typeface="Roboto" panose="02000000000000000000" pitchFamily="2" charset="0"/>
              </a:rPr>
            </a:br>
            <a:r>
              <a:rPr lang="en-AU" sz="4800" dirty="0">
                <a:highlight>
                  <a:srgbClr val="FFFFFF"/>
                </a:highlight>
                <a:latin typeface="Roboto" panose="02000000000000000000" pitchFamily="2" charset="0"/>
                <a:ea typeface="Roboto" panose="02000000000000000000" pitchFamily="2" charset="0"/>
                <a:cs typeface="Roboto" panose="02000000000000000000" pitchFamily="2" charset="0"/>
              </a:rPr>
              <a:t>Awards</a:t>
            </a:r>
            <a:endParaRPr lang="pt-BR" sz="4800"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5" name="CaixaDeTexto 3">
            <a:extLst>
              <a:ext uri="{FF2B5EF4-FFF2-40B4-BE49-F238E27FC236}">
                <a16:creationId xmlns:a16="http://schemas.microsoft.com/office/drawing/2014/main" id="{B1990BDE-0048-9278-6895-F2E8E6856F90}"/>
              </a:ext>
            </a:extLst>
          </p:cNvPr>
          <p:cNvSpPr txBox="1"/>
          <p:nvPr/>
        </p:nvSpPr>
        <p:spPr>
          <a:xfrm>
            <a:off x="2231523" y="3429000"/>
            <a:ext cx="8432805" cy="2385910"/>
          </a:xfrm>
          <a:prstGeom prst="rect">
            <a:avLst/>
          </a:prstGeom>
          <a:noFill/>
        </p:spPr>
        <p:txBody>
          <a:bodyPr wrap="square">
            <a:spAutoFit/>
          </a:bodyPr>
          <a:lstStyle/>
          <a:p>
            <a:pPr>
              <a:lnSpc>
                <a:spcPct val="150000"/>
              </a:lnSpc>
              <a:spcBef>
                <a:spcPts val="600"/>
              </a:spcBef>
              <a:buFontTx/>
              <a:buChar char="-"/>
            </a:pPr>
            <a:r>
              <a:rPr lang="en-AU" sz="3200" dirty="0">
                <a:solidFill>
                  <a:schemeClr val="bg1"/>
                </a:solidFill>
                <a:effectLst/>
                <a:highlight>
                  <a:srgbClr val="FFFFFF"/>
                </a:highlight>
                <a:latin typeface="+mj-lt"/>
                <a:ea typeface="Calibri" panose="020F0502020204030204" pitchFamily="34" charset="0"/>
              </a:rPr>
              <a:t> </a:t>
            </a:r>
            <a:r>
              <a:rPr lang="en-AU" sz="3200" i="0" u="none" strike="noStrike" dirty="0">
                <a:solidFill>
                  <a:srgbClr val="242424"/>
                </a:solidFill>
                <a:effectLst/>
                <a:latin typeface="+mj-lt"/>
              </a:rPr>
              <a:t>Rachel </a:t>
            </a:r>
            <a:r>
              <a:rPr lang="en-AU" sz="3200" i="0" u="none" strike="noStrike" dirty="0" err="1">
                <a:solidFill>
                  <a:srgbClr val="242424"/>
                </a:solidFill>
                <a:effectLst/>
                <a:latin typeface="+mj-lt"/>
              </a:rPr>
              <a:t>Yuanqiu</a:t>
            </a:r>
            <a:r>
              <a:rPr lang="en-AU" sz="3200" i="0" u="none" strike="noStrike" dirty="0">
                <a:solidFill>
                  <a:srgbClr val="242424"/>
                </a:solidFill>
                <a:effectLst/>
                <a:latin typeface="+mj-lt"/>
              </a:rPr>
              <a:t> Zhang, </a:t>
            </a:r>
            <a:r>
              <a:rPr lang="en-AU" sz="3200" dirty="0">
                <a:solidFill>
                  <a:schemeClr val="bg1"/>
                </a:solidFill>
                <a:effectLst/>
                <a:highlight>
                  <a:srgbClr val="FFFFFF"/>
                </a:highlight>
                <a:latin typeface="+mj-lt"/>
                <a:ea typeface="Calibri" panose="020F0502020204030204" pitchFamily="34" charset="0"/>
              </a:rPr>
              <a:t>University of Queensland</a:t>
            </a:r>
          </a:p>
          <a:p>
            <a:pPr>
              <a:lnSpc>
                <a:spcPct val="150000"/>
              </a:lnSpc>
              <a:spcBef>
                <a:spcPts val="600"/>
              </a:spcBef>
              <a:buFontTx/>
              <a:buChar char="-"/>
            </a:pPr>
            <a:r>
              <a:rPr lang="en-AU" sz="3200" i="0" u="none" strike="noStrike" dirty="0">
                <a:solidFill>
                  <a:srgbClr val="242424"/>
                </a:solidFill>
                <a:effectLst/>
                <a:latin typeface="+mj-lt"/>
              </a:rPr>
              <a:t> </a:t>
            </a:r>
            <a:r>
              <a:rPr lang="en-AU" sz="3200" i="0" u="none" strike="noStrike" dirty="0" err="1">
                <a:solidFill>
                  <a:srgbClr val="242424"/>
                </a:solidFill>
                <a:effectLst/>
                <a:latin typeface="+mj-lt"/>
              </a:rPr>
              <a:t>Xiaoyun</a:t>
            </a:r>
            <a:r>
              <a:rPr lang="en-AU" sz="3200" i="0" u="none" strike="noStrike" dirty="0">
                <a:solidFill>
                  <a:srgbClr val="242424"/>
                </a:solidFill>
                <a:effectLst/>
                <a:latin typeface="+mj-lt"/>
              </a:rPr>
              <a:t> </a:t>
            </a:r>
            <a:r>
              <a:rPr lang="en-AU" sz="3200" i="0" u="none" strike="noStrike" dirty="0" err="1">
                <a:solidFill>
                  <a:srgbClr val="242424"/>
                </a:solidFill>
                <a:effectLst/>
                <a:latin typeface="+mj-lt"/>
              </a:rPr>
              <a:t>Xiaoyun</a:t>
            </a:r>
            <a:r>
              <a:rPr lang="en-AU" sz="3200" i="0" u="none" strike="noStrike" dirty="0">
                <a:solidFill>
                  <a:srgbClr val="242424"/>
                </a:solidFill>
                <a:effectLst/>
                <a:latin typeface="+mj-lt"/>
              </a:rPr>
              <a:t> Zhu</a:t>
            </a:r>
            <a:r>
              <a:rPr lang="en-AU" sz="3200" dirty="0">
                <a:solidFill>
                  <a:srgbClr val="242424"/>
                </a:solidFill>
                <a:latin typeface="+mj-lt"/>
              </a:rPr>
              <a:t>, </a:t>
            </a:r>
            <a:r>
              <a:rPr lang="en-AU" sz="3200" dirty="0">
                <a:solidFill>
                  <a:schemeClr val="bg1"/>
                </a:solidFill>
                <a:effectLst/>
                <a:highlight>
                  <a:srgbClr val="FFFFFF"/>
                </a:highlight>
                <a:latin typeface="+mj-lt"/>
                <a:ea typeface="Calibri" panose="020F0502020204030204" pitchFamily="34" charset="0"/>
              </a:rPr>
              <a:t>University of Queensland</a:t>
            </a:r>
          </a:p>
          <a:p>
            <a:pPr>
              <a:lnSpc>
                <a:spcPct val="150000"/>
              </a:lnSpc>
              <a:spcBef>
                <a:spcPts val="600"/>
              </a:spcBef>
              <a:buFontTx/>
              <a:buChar char="-"/>
            </a:pPr>
            <a:r>
              <a:rPr lang="en-AU" sz="3200" i="0" u="none" strike="noStrike" dirty="0">
                <a:solidFill>
                  <a:srgbClr val="242424"/>
                </a:solidFill>
                <a:effectLst/>
                <a:latin typeface="+mj-lt"/>
              </a:rPr>
              <a:t> </a:t>
            </a:r>
            <a:r>
              <a:rPr lang="en-AU" sz="3200" i="0" u="none" strike="noStrike" dirty="0" err="1">
                <a:solidFill>
                  <a:srgbClr val="242424"/>
                </a:solidFill>
                <a:effectLst/>
                <a:latin typeface="+mj-lt"/>
              </a:rPr>
              <a:t>Suky</a:t>
            </a:r>
            <a:r>
              <a:rPr lang="en-AU" sz="3200" i="0" u="none" strike="noStrike" dirty="0">
                <a:solidFill>
                  <a:srgbClr val="242424"/>
                </a:solidFill>
                <a:effectLst/>
                <a:latin typeface="+mj-lt"/>
              </a:rPr>
              <a:t> Sham </a:t>
            </a:r>
            <a:r>
              <a:rPr lang="en-AU" sz="3200" i="0" u="none" strike="noStrike" dirty="0" err="1">
                <a:solidFill>
                  <a:srgbClr val="242424"/>
                </a:solidFill>
                <a:effectLst/>
                <a:latin typeface="+mj-lt"/>
              </a:rPr>
              <a:t>Pui</a:t>
            </a:r>
            <a:r>
              <a:rPr lang="en-AU" sz="3200" i="0" u="none" strike="noStrike" dirty="0">
                <a:solidFill>
                  <a:srgbClr val="242424"/>
                </a:solidFill>
                <a:effectLst/>
                <a:latin typeface="+mj-lt"/>
              </a:rPr>
              <a:t> Ling, </a:t>
            </a:r>
            <a:r>
              <a:rPr lang="en-AU" sz="3200" dirty="0">
                <a:solidFill>
                  <a:schemeClr val="bg1"/>
                </a:solidFill>
                <a:effectLst/>
                <a:highlight>
                  <a:srgbClr val="FFFFFF"/>
                </a:highlight>
                <a:latin typeface="+mj-lt"/>
                <a:ea typeface="Calibri" panose="020F0502020204030204" pitchFamily="34" charset="0"/>
              </a:rPr>
              <a:t>University of Queensland</a:t>
            </a:r>
          </a:p>
        </p:txBody>
      </p:sp>
      <p:sp>
        <p:nvSpPr>
          <p:cNvPr id="7" name="Rectangle 1">
            <a:extLst>
              <a:ext uri="{FF2B5EF4-FFF2-40B4-BE49-F238E27FC236}">
                <a16:creationId xmlns:a16="http://schemas.microsoft.com/office/drawing/2014/main" id="{2A52ED6A-82CD-8407-0A9D-0FB620AA04AF}"/>
              </a:ext>
            </a:extLst>
          </p:cNvPr>
          <p:cNvSpPr>
            <a:spLocks noChangeArrowheads="1"/>
          </p:cNvSpPr>
          <p:nvPr/>
        </p:nvSpPr>
        <p:spPr bwMode="auto">
          <a:xfrm>
            <a:off x="838200" y="3559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Espaço Reservado para Número de Slide 6">
            <a:extLst>
              <a:ext uri="{FF2B5EF4-FFF2-40B4-BE49-F238E27FC236}">
                <a16:creationId xmlns:a16="http://schemas.microsoft.com/office/drawing/2014/main" id="{2C8AA2FF-9EDC-6FA2-E1FA-AACDE3AA58DB}"/>
              </a:ext>
            </a:extLst>
          </p:cNvPr>
          <p:cNvSpPr txBox="1">
            <a:spLocks/>
          </p:cNvSpPr>
          <p:nvPr/>
        </p:nvSpPr>
        <p:spPr>
          <a:xfrm>
            <a:off x="10820400" y="6295355"/>
            <a:ext cx="27432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z="1200" smtClean="0">
                <a:solidFill>
                  <a:schemeClr val="tx2">
                    <a:lumMod val="75000"/>
                  </a:schemeClr>
                </a:solidFill>
              </a:rPr>
              <a:pPr/>
              <a:t>21</a:t>
            </a:fld>
            <a:endParaRPr lang="en-US" sz="1200" dirty="0">
              <a:solidFill>
                <a:schemeClr val="tx2">
                  <a:lumMod val="75000"/>
                </a:schemeClr>
              </a:solidFill>
            </a:endParaRPr>
          </a:p>
        </p:txBody>
      </p:sp>
      <p:sp>
        <p:nvSpPr>
          <p:cNvPr id="15" name="Espaço Reservado para Rodapé 5">
            <a:extLst>
              <a:ext uri="{FF2B5EF4-FFF2-40B4-BE49-F238E27FC236}">
                <a16:creationId xmlns:a16="http://schemas.microsoft.com/office/drawing/2014/main" id="{C8685210-87D8-B5D1-54A4-8B745C00169C}"/>
              </a:ext>
            </a:extLst>
          </p:cNvPr>
          <p:cNvSpPr txBox="1">
            <a:spLocks/>
          </p:cNvSpPr>
          <p:nvPr/>
        </p:nvSpPr>
        <p:spPr>
          <a:xfrm>
            <a:off x="4876800" y="6264861"/>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2">
                    <a:lumMod val="75000"/>
                  </a:schemeClr>
                </a:solidFill>
              </a:rPr>
              <a:t>Annual General Meeting Report</a:t>
            </a:r>
          </a:p>
        </p:txBody>
      </p:sp>
    </p:spTree>
    <p:extLst>
      <p:ext uri="{BB962C8B-B14F-4D97-AF65-F5344CB8AC3E}">
        <p14:creationId xmlns:p14="http://schemas.microsoft.com/office/powerpoint/2010/main" val="2375055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64BC246-B95B-D0DD-510C-DB66892FF918}"/>
              </a:ext>
            </a:extLst>
          </p:cNvPr>
          <p:cNvSpPr>
            <a:spLocks noGrp="1"/>
          </p:cNvSpPr>
          <p:nvPr>
            <p:ph type="title"/>
          </p:nvPr>
        </p:nvSpPr>
        <p:spPr>
          <a:xfrm>
            <a:off x="449050" y="264010"/>
            <a:ext cx="4941477" cy="1353401"/>
          </a:xfrm>
        </p:spPr>
        <p:txBody>
          <a:bodyPr>
            <a:normAutofit/>
          </a:bodyPr>
          <a:lstStyle/>
          <a:p>
            <a:r>
              <a:rPr lang="en-AU" sz="6000" b="1" dirty="0">
                <a:highlight>
                  <a:srgbClr val="FFFFFF"/>
                </a:highlight>
                <a:latin typeface="Roboto" panose="02000000000000000000" pitchFamily="2" charset="0"/>
                <a:ea typeface="Roboto" panose="02000000000000000000" pitchFamily="2" charset="0"/>
                <a:cs typeface="Roboto" panose="02000000000000000000" pitchFamily="2" charset="0"/>
              </a:rPr>
              <a:t>Nominations</a:t>
            </a:r>
            <a:r>
              <a:rPr lang="en-AU" b="1" dirty="0">
                <a:highlight>
                  <a:srgbClr val="FFFF00"/>
                </a:highlight>
                <a:latin typeface="Roboto" panose="02000000000000000000" pitchFamily="2" charset="0"/>
                <a:ea typeface="Roboto" panose="02000000000000000000" pitchFamily="2" charset="0"/>
                <a:cs typeface="Roboto" panose="02000000000000000000" pitchFamily="2" charset="0"/>
              </a:rPr>
              <a:t> </a:t>
            </a:r>
            <a:endParaRPr lang="pt-BR" dirty="0">
              <a:highlight>
                <a:srgbClr val="FFFF00"/>
              </a:highlight>
              <a:latin typeface="Roboto" panose="02000000000000000000" pitchFamily="2" charset="0"/>
              <a:ea typeface="Roboto" panose="02000000000000000000" pitchFamily="2" charset="0"/>
              <a:cs typeface="Roboto" panose="02000000000000000000" pitchFamily="2" charset="0"/>
            </a:endParaRPr>
          </a:p>
        </p:txBody>
      </p:sp>
      <p:sp>
        <p:nvSpPr>
          <p:cNvPr id="6" name="Espaço Reservado para Rodapé 5">
            <a:extLst>
              <a:ext uri="{FF2B5EF4-FFF2-40B4-BE49-F238E27FC236}">
                <a16:creationId xmlns:a16="http://schemas.microsoft.com/office/drawing/2014/main" id="{01145F8F-25C5-0860-BB13-D7761FFD3403}"/>
              </a:ext>
            </a:extLst>
          </p:cNvPr>
          <p:cNvSpPr>
            <a:spLocks noGrp="1"/>
          </p:cNvSpPr>
          <p:nvPr>
            <p:ph type="ftr" sz="quarter" idx="15"/>
          </p:nvPr>
        </p:nvSpPr>
        <p:spPr/>
        <p:txBody>
          <a:bodyPr/>
          <a:lstStyle/>
          <a:p>
            <a:r>
              <a:rPr lang="en-US" dirty="0"/>
              <a:t>Annual General Meeting Report</a:t>
            </a:r>
            <a:endParaRPr lang="en-US" b="0" dirty="0"/>
          </a:p>
        </p:txBody>
      </p:sp>
      <p:sp>
        <p:nvSpPr>
          <p:cNvPr id="7" name="Espaço Reservado para Número de Slide 6">
            <a:extLst>
              <a:ext uri="{FF2B5EF4-FFF2-40B4-BE49-F238E27FC236}">
                <a16:creationId xmlns:a16="http://schemas.microsoft.com/office/drawing/2014/main" id="{61D4FF3B-22B2-5907-5F4E-176B476528B8}"/>
              </a:ext>
            </a:extLst>
          </p:cNvPr>
          <p:cNvSpPr>
            <a:spLocks noGrp="1"/>
          </p:cNvSpPr>
          <p:nvPr>
            <p:ph type="sldNum" sz="quarter" idx="16"/>
          </p:nvPr>
        </p:nvSpPr>
        <p:spPr/>
        <p:txBody>
          <a:bodyPr/>
          <a:lstStyle/>
          <a:p>
            <a:fld id="{294A09A9-5501-47C1-A89A-A340965A2BE2}" type="slidenum">
              <a:rPr lang="en-US" smtClean="0"/>
              <a:pPr/>
              <a:t>22</a:t>
            </a:fld>
            <a:endParaRPr lang="en-US" dirty="0">
              <a:latin typeface="+mn-lt"/>
            </a:endParaRPr>
          </a:p>
        </p:txBody>
      </p:sp>
      <p:sp>
        <p:nvSpPr>
          <p:cNvPr id="4" name="CaixaDeTexto 3">
            <a:extLst>
              <a:ext uri="{FF2B5EF4-FFF2-40B4-BE49-F238E27FC236}">
                <a16:creationId xmlns:a16="http://schemas.microsoft.com/office/drawing/2014/main" id="{781D1BF3-F424-E364-EDB3-51ECC8708651}"/>
              </a:ext>
            </a:extLst>
          </p:cNvPr>
          <p:cNvSpPr txBox="1"/>
          <p:nvPr/>
        </p:nvSpPr>
        <p:spPr>
          <a:xfrm>
            <a:off x="3797489" y="1946971"/>
            <a:ext cx="7380027" cy="4078039"/>
          </a:xfrm>
          <a:prstGeom prst="rect">
            <a:avLst/>
          </a:prstGeom>
          <a:noFill/>
        </p:spPr>
        <p:txBody>
          <a:bodyPr wrap="square">
            <a:spAutoFit/>
          </a:bodyPr>
          <a:lstStyle/>
          <a:p>
            <a:pPr>
              <a:spcBef>
                <a:spcPts val="600"/>
              </a:spcBef>
              <a:buFontTx/>
              <a:buChar char="-"/>
            </a:pPr>
            <a:r>
              <a:rPr lang="en-AU" sz="2800" dirty="0">
                <a:effectLst/>
                <a:highlight>
                  <a:srgbClr val="FFFFFF"/>
                </a:highlight>
                <a:latin typeface="+mj-lt"/>
                <a:ea typeface="Calibri" panose="020F0502020204030204" pitchFamily="34" charset="0"/>
              </a:rPr>
              <a:t> Chair</a:t>
            </a:r>
          </a:p>
          <a:p>
            <a:pPr>
              <a:spcBef>
                <a:spcPts val="600"/>
              </a:spcBef>
              <a:buFontTx/>
              <a:buChar char="-"/>
            </a:pPr>
            <a:r>
              <a:rPr lang="en-AU" sz="2800" dirty="0">
                <a:effectLst/>
                <a:highlight>
                  <a:srgbClr val="FFFFFF"/>
                </a:highlight>
                <a:latin typeface="+mj-lt"/>
                <a:ea typeface="Calibri" panose="020F0502020204030204" pitchFamily="34" charset="0"/>
              </a:rPr>
              <a:t> Secretary</a:t>
            </a:r>
          </a:p>
          <a:p>
            <a:pPr>
              <a:spcBef>
                <a:spcPts val="600"/>
              </a:spcBef>
              <a:buFontTx/>
              <a:buChar char="-"/>
            </a:pPr>
            <a:r>
              <a:rPr lang="en-AU" sz="2800" dirty="0">
                <a:effectLst/>
                <a:highlight>
                  <a:srgbClr val="FFFFFF"/>
                </a:highlight>
                <a:latin typeface="+mj-lt"/>
                <a:ea typeface="Calibri" panose="020F0502020204030204" pitchFamily="34" charset="0"/>
              </a:rPr>
              <a:t> Treasurer</a:t>
            </a:r>
          </a:p>
          <a:p>
            <a:pPr>
              <a:spcBef>
                <a:spcPts val="600"/>
              </a:spcBef>
              <a:buFontTx/>
              <a:buChar char="-"/>
            </a:pPr>
            <a:r>
              <a:rPr lang="en-AU" sz="2800" dirty="0">
                <a:effectLst/>
                <a:highlight>
                  <a:srgbClr val="FFFFFF"/>
                </a:highlight>
                <a:latin typeface="+mj-lt"/>
                <a:ea typeface="Calibri" panose="020F0502020204030204" pitchFamily="34" charset="0"/>
              </a:rPr>
              <a:t> Branch Delegate to National Council</a:t>
            </a:r>
          </a:p>
          <a:p>
            <a:pPr>
              <a:spcBef>
                <a:spcPts val="600"/>
              </a:spcBef>
              <a:buFontTx/>
              <a:buChar char="-"/>
            </a:pPr>
            <a:r>
              <a:rPr lang="en-AU" sz="2800" dirty="0">
                <a:effectLst/>
                <a:highlight>
                  <a:srgbClr val="FFFFFF"/>
                </a:highlight>
                <a:latin typeface="+mj-lt"/>
                <a:ea typeface="Calibri" panose="020F0502020204030204" pitchFamily="34" charset="0"/>
              </a:rPr>
              <a:t> Deputy Branch Delegate</a:t>
            </a:r>
          </a:p>
          <a:p>
            <a:pPr>
              <a:spcBef>
                <a:spcPts val="600"/>
              </a:spcBef>
              <a:buFontTx/>
              <a:buChar char="-"/>
            </a:pPr>
            <a:r>
              <a:rPr lang="en-AU" sz="2800" dirty="0">
                <a:effectLst/>
                <a:highlight>
                  <a:srgbClr val="FFFFFF"/>
                </a:highlight>
                <a:latin typeface="+mj-lt"/>
                <a:ea typeface="Calibri" panose="020F0502020204030204" pitchFamily="34" charset="0"/>
              </a:rPr>
              <a:t> PD Coordinator</a:t>
            </a:r>
          </a:p>
          <a:p>
            <a:pPr>
              <a:spcBef>
                <a:spcPts val="600"/>
              </a:spcBef>
              <a:buFontTx/>
              <a:buChar char="-"/>
            </a:pPr>
            <a:r>
              <a:rPr lang="en-AU" sz="2800" dirty="0">
                <a:effectLst/>
                <a:highlight>
                  <a:srgbClr val="FFFFFF"/>
                </a:highlight>
                <a:latin typeface="+mj-lt"/>
                <a:ea typeface="Calibri" panose="020F0502020204030204" pitchFamily="34" charset="0"/>
              </a:rPr>
              <a:t> Membership Liaison Officer</a:t>
            </a:r>
          </a:p>
          <a:p>
            <a:pPr>
              <a:spcBef>
                <a:spcPts val="600"/>
              </a:spcBef>
              <a:buFontTx/>
              <a:buChar char="-"/>
            </a:pPr>
            <a:r>
              <a:rPr lang="en-AU" sz="2800" dirty="0">
                <a:effectLst/>
                <a:highlight>
                  <a:srgbClr val="FFFFFF"/>
                </a:highlight>
                <a:latin typeface="+mj-lt"/>
                <a:ea typeface="Calibri" panose="020F0502020204030204" pitchFamily="34" charset="0"/>
              </a:rPr>
              <a:t> Committee members</a:t>
            </a:r>
            <a:endParaRPr lang="pt-BR" sz="2800" dirty="0"/>
          </a:p>
        </p:txBody>
      </p:sp>
    </p:spTree>
    <p:extLst>
      <p:ext uri="{BB962C8B-B14F-4D97-AF65-F5344CB8AC3E}">
        <p14:creationId xmlns:p14="http://schemas.microsoft.com/office/powerpoint/2010/main" val="375720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74E4388D-E8B8-C462-E5B9-75E7DE725FEC}"/>
              </a:ext>
            </a:extLst>
          </p:cNvPr>
          <p:cNvSpPr>
            <a:spLocks noGrp="1"/>
          </p:cNvSpPr>
          <p:nvPr>
            <p:ph type="title"/>
          </p:nvPr>
        </p:nvSpPr>
        <p:spPr>
          <a:xfrm>
            <a:off x="829197" y="396313"/>
            <a:ext cx="5393361" cy="1325563"/>
          </a:xfrm>
        </p:spPr>
        <p:txBody>
          <a:bodyPr vert="horz" lIns="91440" tIns="45720" rIns="91440" bIns="45720" rtlCol="0" anchor="ctr">
            <a:normAutofit/>
          </a:bodyPr>
          <a:lstStyle/>
          <a:p>
            <a:r>
              <a:rPr kumimoji="0" lang="en-US" b="1" i="0" u="none" strike="noStrike" cap="none" spc="10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Why not be part of something great?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Espaço Reservado para Texto 2">
            <a:extLst>
              <a:ext uri="{FF2B5EF4-FFF2-40B4-BE49-F238E27FC236}">
                <a16:creationId xmlns:a16="http://schemas.microsoft.com/office/drawing/2014/main" id="{B0C5C62D-76ED-3CB2-03C2-4C4F0D440674}"/>
              </a:ext>
            </a:extLst>
          </p:cNvPr>
          <p:cNvSpPr>
            <a:spLocks noGrp="1"/>
          </p:cNvSpPr>
          <p:nvPr>
            <p:ph type="body" sz="quarter" idx="11"/>
          </p:nvPr>
        </p:nvSpPr>
        <p:spPr>
          <a:xfrm>
            <a:off x="829198" y="2096050"/>
            <a:ext cx="5393361" cy="4351338"/>
          </a:xfrm>
        </p:spPr>
        <p:txBody>
          <a:bodyPr vert="horz" lIns="91440" tIns="45720" rIns="91440" bIns="45720" rtlCol="0">
            <a:normAutofit/>
          </a:bodyPr>
          <a:lstStyle/>
          <a:p>
            <a:pPr>
              <a:spcAft>
                <a:spcPts val="800"/>
              </a:spcAft>
            </a:pPr>
            <a:r>
              <a:rPr lang="en-AU" sz="1800" dirty="0">
                <a:solidFill>
                  <a:schemeClr val="tx1"/>
                </a:solidFill>
                <a:latin typeface="+mj-lt"/>
              </a:rPr>
              <a:t>Being a member of AUSIT offers many benefits, including access to professional development opportunities, networking with other industry professionals, and representation at a national level.</a:t>
            </a:r>
          </a:p>
          <a:p>
            <a:pPr>
              <a:spcAft>
                <a:spcPts val="800"/>
              </a:spcAft>
            </a:pPr>
            <a:r>
              <a:rPr lang="en-AU" sz="1800" dirty="0">
                <a:solidFill>
                  <a:schemeClr val="tx1"/>
                </a:solidFill>
                <a:latin typeface="+mj-lt"/>
              </a:rPr>
              <a:t>AUSIT is dedicated to promoting and supporting the interpreting and translating industry in Australia, ensuring </a:t>
            </a:r>
            <a:r>
              <a:rPr lang="en-US" sz="1800" b="0" i="0" dirty="0">
                <a:solidFill>
                  <a:schemeClr val="tx1"/>
                </a:solidFill>
                <a:effectLst/>
                <a:latin typeface="+mj-lt"/>
              </a:rPr>
              <a:t>our multicultural communities are linguistically present in all aspects of society. </a:t>
            </a:r>
            <a:endParaRPr lang="en-AU" sz="1800" dirty="0">
              <a:solidFill>
                <a:schemeClr val="tx1"/>
              </a:solidFill>
              <a:latin typeface="+mj-lt"/>
            </a:endParaRPr>
          </a:p>
          <a:p>
            <a:pPr>
              <a:spcAft>
                <a:spcPts val="800"/>
              </a:spcAft>
            </a:pPr>
            <a:r>
              <a:rPr lang="en-AU" sz="1800" dirty="0">
                <a:solidFill>
                  <a:schemeClr val="tx1"/>
                </a:solidFill>
                <a:latin typeface="+mj-lt"/>
              </a:rPr>
              <a:t>Whether it's attending our events, participating in professional development opportunities, or connecting with other members, there are many ways to engage with the association's community.</a:t>
            </a:r>
          </a:p>
        </p:txBody>
      </p:sp>
      <p:pic>
        <p:nvPicPr>
          <p:cNvPr id="5" name="Picture 4" descr="A group of people standing in front of a screen&#10;&#10;Description automatically generated">
            <a:extLst>
              <a:ext uri="{FF2B5EF4-FFF2-40B4-BE49-F238E27FC236}">
                <a16:creationId xmlns:a16="http://schemas.microsoft.com/office/drawing/2014/main" id="{00DA4FDC-AF06-A764-F868-8CD2A1DD6EA3}"/>
              </a:ext>
            </a:extLst>
          </p:cNvPr>
          <p:cNvPicPr>
            <a:picLocks noChangeAspect="1"/>
          </p:cNvPicPr>
          <p:nvPr/>
        </p:nvPicPr>
        <p:blipFill rotWithShape="1">
          <a:blip r:embed="rId2">
            <a:extLst>
              <a:ext uri="{28A0092B-C50C-407E-A947-70E740481C1C}">
                <a14:useLocalDpi xmlns:a14="http://schemas.microsoft.com/office/drawing/2010/main" val="0"/>
              </a:ext>
            </a:extLst>
          </a:blip>
          <a:srcRect l="16363" r="8637"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79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A319648-B7EA-47B8-97BF-405BA022863D}"/>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latin typeface="Roboto" panose="02000000000000000000" pitchFamily="2" charset="0"/>
                <a:ea typeface="Roboto" panose="02000000000000000000" pitchFamily="2" charset="0"/>
                <a:cs typeface="Roboto" panose="02000000000000000000" pitchFamily="2" charset="0"/>
              </a:rPr>
              <a:t>Why join the committee</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422CAB4-EAA8-421C-95F0-5684769289F0}"/>
              </a:ext>
            </a:extLst>
          </p:cNvPr>
          <p:cNvSpPr>
            <a:spLocks noGrp="1"/>
          </p:cNvSpPr>
          <p:nvPr>
            <p:ph type="body" sz="quarter" idx="11"/>
          </p:nvPr>
        </p:nvSpPr>
        <p:spPr>
          <a:xfrm>
            <a:off x="484358" y="1968505"/>
            <a:ext cx="5145261" cy="4632668"/>
          </a:xfrm>
        </p:spPr>
        <p:txBody>
          <a:bodyPr vert="horz" lIns="91440" tIns="45720" rIns="91440" bIns="45720" rtlCol="0" anchor="t">
            <a:noAutofit/>
          </a:bodyPr>
          <a:lstStyle/>
          <a:p>
            <a:pPr marL="400050" indent="-342900">
              <a:spcBef>
                <a:spcPts val="1200"/>
              </a:spcBef>
              <a:spcAft>
                <a:spcPts val="1200"/>
              </a:spcAft>
              <a:buFont typeface="Wingdings" pitchFamily="2" charset="2"/>
              <a:buChar char="Ø"/>
            </a:pPr>
            <a:r>
              <a:rPr lang="en-AU" sz="1800" dirty="0">
                <a:solidFill>
                  <a:schemeClr val="tx1"/>
                </a:solidFill>
                <a:effectLst/>
                <a:latin typeface="+mj-lt"/>
              </a:rPr>
              <a:t>Help raise the profile of the industry by participating and </a:t>
            </a:r>
            <a:r>
              <a:rPr lang="en-US" sz="1800" dirty="0">
                <a:solidFill>
                  <a:schemeClr val="tx1"/>
                </a:solidFill>
                <a:latin typeface="+mj-lt"/>
              </a:rPr>
              <a:t>sharing valuable insight with others</a:t>
            </a:r>
            <a:endParaRPr lang="en-AU" sz="1800" dirty="0">
              <a:solidFill>
                <a:schemeClr val="tx1"/>
              </a:solidFill>
              <a:effectLst/>
              <a:latin typeface="+mj-lt"/>
            </a:endParaRPr>
          </a:p>
          <a:p>
            <a:pPr marL="342900" indent="-285750">
              <a:spcBef>
                <a:spcPts val="1200"/>
              </a:spcBef>
              <a:spcAft>
                <a:spcPts val="1200"/>
              </a:spcAft>
              <a:buFont typeface="Wingdings" pitchFamily="2" charset="2"/>
              <a:buChar char="Ø"/>
            </a:pPr>
            <a:r>
              <a:rPr lang="en-AU" sz="1800" dirty="0">
                <a:solidFill>
                  <a:schemeClr val="tx1"/>
                </a:solidFill>
                <a:effectLst/>
                <a:latin typeface="+mj-lt"/>
              </a:rPr>
              <a:t>Raise the profile of the industry by strength in numbers and showing </a:t>
            </a:r>
            <a:r>
              <a:rPr lang="en-US" sz="1800" dirty="0">
                <a:solidFill>
                  <a:schemeClr val="tx1"/>
                </a:solidFill>
                <a:latin typeface="+mj-lt"/>
              </a:rPr>
              <a:t>a strong commitment to the profession</a:t>
            </a:r>
          </a:p>
          <a:p>
            <a:pPr marL="342900" indent="-285750">
              <a:spcBef>
                <a:spcPts val="1200"/>
              </a:spcBef>
              <a:spcAft>
                <a:spcPts val="1200"/>
              </a:spcAft>
              <a:buFont typeface="Wingdings" pitchFamily="2" charset="2"/>
              <a:buChar char="Ø"/>
            </a:pPr>
            <a:r>
              <a:rPr lang="en-AU" sz="1800" dirty="0">
                <a:solidFill>
                  <a:schemeClr val="tx1"/>
                </a:solidFill>
                <a:latin typeface="+mj-lt"/>
              </a:rPr>
              <a:t>Learn more about the industry </a:t>
            </a:r>
          </a:p>
          <a:p>
            <a:pPr marL="342900" indent="-285750">
              <a:spcBef>
                <a:spcPts val="1200"/>
              </a:spcBef>
              <a:spcAft>
                <a:spcPts val="1200"/>
              </a:spcAft>
              <a:buFont typeface="Wingdings" pitchFamily="2" charset="2"/>
              <a:buChar char="Ø"/>
            </a:pPr>
            <a:r>
              <a:rPr lang="en-AU" sz="1800" dirty="0">
                <a:solidFill>
                  <a:schemeClr val="tx1"/>
                </a:solidFill>
                <a:latin typeface="+mj-lt"/>
              </a:rPr>
              <a:t>Keep up to date with the profession</a:t>
            </a:r>
          </a:p>
          <a:p>
            <a:pPr marL="342900" indent="-285750">
              <a:spcBef>
                <a:spcPts val="1200"/>
              </a:spcBef>
              <a:spcAft>
                <a:spcPts val="1200"/>
              </a:spcAft>
              <a:buFont typeface="Wingdings" pitchFamily="2" charset="2"/>
              <a:buChar char="Ø"/>
            </a:pPr>
            <a:r>
              <a:rPr lang="en-AU" sz="1800" dirty="0">
                <a:solidFill>
                  <a:schemeClr val="tx1"/>
                </a:solidFill>
                <a:latin typeface="+mj-lt"/>
              </a:rPr>
              <a:t>Get benefits for being an AUSIT member, such as PD development opportunities</a:t>
            </a:r>
          </a:p>
          <a:p>
            <a:pPr marL="57150">
              <a:lnSpc>
                <a:spcPct val="150000"/>
              </a:lnSpc>
            </a:pPr>
            <a:endParaRPr lang="en-US" sz="1800" dirty="0">
              <a:solidFill>
                <a:schemeClr val="tx1"/>
              </a:solidFill>
              <a:latin typeface="+mj-lt"/>
            </a:endParaRPr>
          </a:p>
          <a:p>
            <a:pPr marL="285750" indent="-228600">
              <a:lnSpc>
                <a:spcPct val="90000"/>
              </a:lnSpc>
              <a:buFont typeface="Arial" panose="020B0604020202020204" pitchFamily="34" charset="0"/>
              <a:buChar char="•"/>
            </a:pPr>
            <a:endParaRPr lang="en-US" sz="1800" dirty="0">
              <a:solidFill>
                <a:schemeClr val="tx1"/>
              </a:solidFill>
              <a:latin typeface="+mj-lt"/>
            </a:endParaRPr>
          </a:p>
          <a:p>
            <a:pPr indent="-228600">
              <a:lnSpc>
                <a:spcPct val="90000"/>
              </a:lnSpc>
              <a:buFont typeface="Arial" panose="020B0604020202020204" pitchFamily="34" charset="0"/>
              <a:buChar char="•"/>
            </a:pPr>
            <a:endParaRPr lang="en-US" sz="1800" dirty="0">
              <a:solidFill>
                <a:schemeClr val="tx1"/>
              </a:solidFill>
              <a:latin typeface="+mj-lt"/>
            </a:endParaRPr>
          </a:p>
        </p:txBody>
      </p:sp>
      <p:sp>
        <p:nvSpPr>
          <p:cNvPr id="6" name="Footer Placeholder 5">
            <a:extLst>
              <a:ext uri="{FF2B5EF4-FFF2-40B4-BE49-F238E27FC236}">
                <a16:creationId xmlns:a16="http://schemas.microsoft.com/office/drawing/2014/main" id="{BF301019-956C-43C0-877B-A789EC814081}"/>
              </a:ext>
            </a:extLst>
          </p:cNvPr>
          <p:cNvSpPr>
            <a:spLocks noGrp="1"/>
          </p:cNvSpPr>
          <p:nvPr>
            <p:ph type="ftr" sz="quarter" idx="15"/>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Annual General Meeting Report</a:t>
            </a:r>
          </a:p>
        </p:txBody>
      </p:sp>
      <p:sp>
        <p:nvSpPr>
          <p:cNvPr id="7" name="Slide Number Placeholder 6">
            <a:extLst>
              <a:ext uri="{FF2B5EF4-FFF2-40B4-BE49-F238E27FC236}">
                <a16:creationId xmlns:a16="http://schemas.microsoft.com/office/drawing/2014/main" id="{3FD617EC-D724-4798-B67C-48F2565CD301}"/>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mtClean="0">
                <a:solidFill>
                  <a:prstClr val="black">
                    <a:tint val="75000"/>
                  </a:prstClr>
                </a:solidFill>
                <a:latin typeface="Calibri" panose="020F0502020204030204"/>
              </a:rPr>
              <a:pPr>
                <a:spcAft>
                  <a:spcPts val="600"/>
                </a:spcAft>
                <a:defRPr/>
              </a:pPr>
              <a:t>24</a:t>
            </a:fld>
            <a:endParaRPr lang="en-US">
              <a:solidFill>
                <a:prstClr val="black">
                  <a:tint val="75000"/>
                </a:prstClr>
              </a:solidFill>
              <a:latin typeface="Calibri" panose="020F0502020204030204"/>
            </a:endParaRPr>
          </a:p>
        </p:txBody>
      </p:sp>
      <p:pic>
        <p:nvPicPr>
          <p:cNvPr id="10" name="Picture 9" descr="A group of women in a video conference&#10;&#10;Description automatically generated">
            <a:extLst>
              <a:ext uri="{FF2B5EF4-FFF2-40B4-BE49-F238E27FC236}">
                <a16:creationId xmlns:a16="http://schemas.microsoft.com/office/drawing/2014/main" id="{555AF40B-F16C-BFE6-C24D-3A81DF426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93" y="2071316"/>
            <a:ext cx="5915755" cy="3697347"/>
          </a:xfrm>
          <a:prstGeom prst="rect">
            <a:avLst/>
          </a:prstGeom>
          <a:ln w="92075">
            <a:solidFill>
              <a:schemeClr val="accent2"/>
            </a:solidFill>
          </a:ln>
        </p:spPr>
      </p:pic>
    </p:spTree>
    <p:extLst>
      <p:ext uri="{BB962C8B-B14F-4D97-AF65-F5344CB8AC3E}">
        <p14:creationId xmlns:p14="http://schemas.microsoft.com/office/powerpoint/2010/main" val="3124042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white logo&#10;&#10;Description automatically generated">
            <a:extLst>
              <a:ext uri="{FF2B5EF4-FFF2-40B4-BE49-F238E27FC236}">
                <a16:creationId xmlns:a16="http://schemas.microsoft.com/office/drawing/2014/main" id="{67D9BA97-8E57-1EA0-93A2-50ABB88E8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2648029"/>
            <a:ext cx="5294716" cy="1561939"/>
          </a:xfrm>
          <a:prstGeom prst="rect">
            <a:avLst/>
          </a:prstGeom>
        </p:spPr>
      </p:pic>
      <p:cxnSp>
        <p:nvCxnSpPr>
          <p:cNvPr id="24" name="Straight Connector 2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thank you message&#10;&#10;Description automatically generated">
            <a:extLst>
              <a:ext uri="{FF2B5EF4-FFF2-40B4-BE49-F238E27FC236}">
                <a16:creationId xmlns:a16="http://schemas.microsoft.com/office/drawing/2014/main" id="{B7F5040A-E88F-3AE1-8E2F-15F231F07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817" y="1661889"/>
            <a:ext cx="5294715" cy="3534222"/>
          </a:xfrm>
          <a:prstGeom prst="rect">
            <a:avLst/>
          </a:prstGeom>
        </p:spPr>
      </p:pic>
    </p:spTree>
    <p:extLst>
      <p:ext uri="{BB962C8B-B14F-4D97-AF65-F5344CB8AC3E}">
        <p14:creationId xmlns:p14="http://schemas.microsoft.com/office/powerpoint/2010/main" val="2336677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highlight>
                  <a:srgbClr val="FFFFFF"/>
                </a:highlight>
                <a:latin typeface="Roboto" panose="02000000000000000000" pitchFamily="2" charset="0"/>
                <a:ea typeface="Roboto" panose="02000000000000000000" pitchFamily="2" charset="0"/>
                <a:cs typeface="Roboto" panose="02000000000000000000" pitchFamily="2" charset="0"/>
              </a:rPr>
              <a:t>Chair’s introduction</a:t>
            </a:r>
          </a:p>
        </p:txBody>
      </p:sp>
      <p:sp>
        <p:nvSpPr>
          <p:cNvPr id="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CDBA70BF-899F-4E53-BD22-936C046BCAF3}"/>
              </a:ext>
            </a:extLst>
          </p:cNvPr>
          <p:cNvSpPr>
            <a:spLocks noGrp="1"/>
          </p:cNvSpPr>
          <p:nvPr>
            <p:ph type="body" sz="quarter" idx="11"/>
          </p:nvPr>
        </p:nvSpPr>
        <p:spPr>
          <a:xfrm>
            <a:off x="572493" y="2071316"/>
            <a:ext cx="8151782" cy="4221580"/>
          </a:xfrm>
        </p:spPr>
        <p:txBody>
          <a:bodyPr vert="horz" lIns="91440" tIns="45720" rIns="91440" bIns="45720" rtlCol="0" anchor="t">
            <a:noAutofit/>
          </a:bodyPr>
          <a:lstStyle/>
          <a:p>
            <a:pPr>
              <a:lnSpc>
                <a:spcPct val="90000"/>
              </a:lnSpc>
            </a:pPr>
            <a:r>
              <a:rPr lang="en-US" sz="1600" b="0" i="0" u="none" strike="noStrike" dirty="0">
                <a:solidFill>
                  <a:schemeClr val="tx1"/>
                </a:solidFill>
                <a:effectLst/>
                <a:latin typeface="+mj-lt"/>
              </a:rPr>
              <a:t>The Queensland branch has also been actively advocating for practitioners. As it is interpreters who are most affected by government language service contracts, this is where our efforts have been focused.</a:t>
            </a:r>
          </a:p>
          <a:p>
            <a:pPr>
              <a:lnSpc>
                <a:spcPct val="90000"/>
              </a:lnSpc>
            </a:pPr>
            <a:r>
              <a:rPr lang="en-US" b="0" i="0" u="none" strike="noStrike" dirty="0">
                <a:solidFill>
                  <a:schemeClr val="tx1"/>
                </a:solidFill>
                <a:effectLst/>
                <a:latin typeface="+mj-lt"/>
              </a:rPr>
              <a:t>In December, AUSIT Queensland and ASLIAQ (Australian Sign Language Interpreters Association Queensland) formally presented the results of the University of Queensland’s Interpreter Satisfaction survey to the NAATI Regional Advisory Council and then later to the Refugee Health Interpreter Working Group and the Culturally Responsive Health Advisory Group. It is important that all stakeholders understand that the sustainability of the profession is at risk; and this is why we are presenting the report at every opportunity.</a:t>
            </a:r>
          </a:p>
          <a:p>
            <a:pPr>
              <a:lnSpc>
                <a:spcPct val="90000"/>
              </a:lnSpc>
            </a:pPr>
            <a:r>
              <a:rPr lang="en-US" b="0" i="0" u="none" strike="noStrike" dirty="0">
                <a:solidFill>
                  <a:schemeClr val="tx1"/>
                </a:solidFill>
                <a:effectLst/>
                <a:latin typeface="+mj-lt"/>
              </a:rPr>
              <a:t>AUSIT and ASLIAQ presented the report to QLD Health, Multicultural Affairs and then nationally. This was followed by a workshop with Multicultural Affairs, QLD Health and the Department of Home Affairs to discuss the findings and provide suggestions for improving working conditions and remuneration for interpreters. The Department of Home Affairs then established a committee to review language services nationally and we look forward to seeing the outcomes of these meetings and their findings over the next year. AUSIT Queensland, ASLIAQ and Rob </a:t>
            </a:r>
            <a:r>
              <a:rPr lang="en-US" b="0" i="0" u="none" strike="noStrike" dirty="0" err="1">
                <a:solidFill>
                  <a:schemeClr val="tx1"/>
                </a:solidFill>
                <a:effectLst/>
                <a:latin typeface="+mj-lt"/>
              </a:rPr>
              <a:t>Aurbach</a:t>
            </a:r>
            <a:r>
              <a:rPr lang="en-US" b="0" i="0" u="none" strike="noStrike" dirty="0">
                <a:solidFill>
                  <a:schemeClr val="tx1"/>
                </a:solidFill>
                <a:effectLst/>
                <a:latin typeface="+mj-lt"/>
              </a:rPr>
              <a:t> also presented the eye-opening findings of the report to a room full of health professionals who engage interpreters on a daily basis at the Multicultural Health Symposium in Brisbane in May. </a:t>
            </a:r>
          </a:p>
        </p:txBody>
      </p:sp>
      <p:sp>
        <p:nvSpPr>
          <p:cNvPr id="6" name="Footer Placeholder 5">
            <a:extLst>
              <a:ext uri="{FF2B5EF4-FFF2-40B4-BE49-F238E27FC236}">
                <a16:creationId xmlns:a16="http://schemas.microsoft.com/office/drawing/2014/main" id="{66F3960A-D260-8445-A153-0B674474CEBD}"/>
              </a:ext>
            </a:extLst>
          </p:cNvPr>
          <p:cNvSpPr>
            <a:spLocks noGrp="1"/>
          </p:cNvSpPr>
          <p:nvPr>
            <p:ph type="ftr" sz="quarter" idx="15"/>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Annual General Meeting Report</a:t>
            </a:r>
          </a:p>
        </p:txBody>
      </p:sp>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mtClean="0">
                <a:solidFill>
                  <a:prstClr val="black">
                    <a:tint val="75000"/>
                  </a:prstClr>
                </a:solidFill>
                <a:latin typeface="Calibri" panose="020F0502020204030204"/>
              </a:rPr>
              <a:pPr>
                <a:spcAft>
                  <a:spcPts val="600"/>
                </a:spcAft>
                <a:defRPr/>
              </a:pPr>
              <a:t>3</a:t>
            </a:fld>
            <a:endParaRPr lang="en-US">
              <a:solidFill>
                <a:prstClr val="black">
                  <a:tint val="75000"/>
                </a:prstClr>
              </a:solidFill>
              <a:latin typeface="Calibri" panose="020F0502020204030204"/>
            </a:endParaRPr>
          </a:p>
        </p:txBody>
      </p:sp>
      <p:pic>
        <p:nvPicPr>
          <p:cNvPr id="4" name="Picture 3" descr="A person smiling at the camera&#10;&#10;Description automatically generated">
            <a:extLst>
              <a:ext uri="{FF2B5EF4-FFF2-40B4-BE49-F238E27FC236}">
                <a16:creationId xmlns:a16="http://schemas.microsoft.com/office/drawing/2014/main" id="{76938051-381F-7C3B-F9BF-97A142C32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2210" y="2397314"/>
            <a:ext cx="2708806" cy="2708806"/>
          </a:xfrm>
          <a:prstGeom prst="rect">
            <a:avLst/>
          </a:prstGeom>
        </p:spPr>
      </p:pic>
    </p:spTree>
    <p:extLst>
      <p:ext uri="{BB962C8B-B14F-4D97-AF65-F5344CB8AC3E}">
        <p14:creationId xmlns:p14="http://schemas.microsoft.com/office/powerpoint/2010/main" val="174619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highlight>
                  <a:srgbClr val="FFFFFF"/>
                </a:highlight>
                <a:latin typeface="Roboto" panose="02000000000000000000" pitchFamily="2" charset="0"/>
                <a:ea typeface="Roboto" panose="02000000000000000000" pitchFamily="2" charset="0"/>
                <a:cs typeface="Roboto" panose="02000000000000000000" pitchFamily="2" charset="0"/>
              </a:rPr>
              <a:t>Chair’s introduction</a:t>
            </a:r>
          </a:p>
        </p:txBody>
      </p:sp>
      <p:sp>
        <p:nvSpPr>
          <p:cNvPr id="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CDBA70BF-899F-4E53-BD22-936C046BCAF3}"/>
              </a:ext>
            </a:extLst>
          </p:cNvPr>
          <p:cNvSpPr>
            <a:spLocks noGrp="1"/>
          </p:cNvSpPr>
          <p:nvPr>
            <p:ph type="body" sz="quarter" idx="11"/>
          </p:nvPr>
        </p:nvSpPr>
        <p:spPr>
          <a:xfrm>
            <a:off x="572493" y="2071316"/>
            <a:ext cx="7220689" cy="4148509"/>
          </a:xfrm>
        </p:spPr>
        <p:txBody>
          <a:bodyPr vert="horz" lIns="91440" tIns="45720" rIns="91440" bIns="45720" rtlCol="0" anchor="t">
            <a:noAutofit/>
          </a:bodyPr>
          <a:lstStyle/>
          <a:p>
            <a:r>
              <a:rPr lang="en-US" sz="1600" b="0" i="0" u="none" strike="noStrike" dirty="0">
                <a:solidFill>
                  <a:schemeClr val="tx1"/>
                </a:solidFill>
                <a:effectLst/>
                <a:latin typeface="+mj-lt"/>
              </a:rPr>
              <a:t>AUSIT also attended a Fair Work Hearing on the award that is being proposed for translators and interpreters. AUSIT looks forward to engaging with all parties to reach an agreement on acceptable rates and conditions for practitioners. </a:t>
            </a:r>
          </a:p>
          <a:p>
            <a:r>
              <a:rPr lang="en-US" sz="1600" b="0" i="0" u="none" strike="noStrike" dirty="0">
                <a:solidFill>
                  <a:schemeClr val="tx1"/>
                </a:solidFill>
                <a:effectLst/>
                <a:latin typeface="+mj-lt"/>
              </a:rPr>
              <a:t>We look forward to continuing to work in this space over the coming year and hope to see some improvements. All preparation and attendance at meetings were carried out free of charge, although member funds were used to cover one registration fee and 500 leaflets for the Multicultural Health Symposium. This is just one example of how your continued membership of AUSIT will assist in these efforts. In addition to being a member, there are many other ways you can contribute to the </a:t>
            </a:r>
            <a:r>
              <a:rPr lang="en-US" sz="1600" b="0" i="0" u="none" strike="noStrike" dirty="0" err="1">
                <a:solidFill>
                  <a:schemeClr val="tx1"/>
                </a:solidFill>
                <a:effectLst/>
                <a:latin typeface="+mj-lt"/>
              </a:rPr>
              <a:t>organisation</a:t>
            </a:r>
            <a:r>
              <a:rPr lang="en-US" sz="1600" b="0" i="0" u="none" strike="noStrike" dirty="0">
                <a:solidFill>
                  <a:schemeClr val="tx1"/>
                </a:solidFill>
                <a:effectLst/>
                <a:latin typeface="+mj-lt"/>
              </a:rPr>
              <a:t>. </a:t>
            </a:r>
          </a:p>
          <a:p>
            <a:endParaRPr lang="en-US" dirty="0">
              <a:solidFill>
                <a:schemeClr val="tx1"/>
              </a:solidFill>
              <a:latin typeface="+mj-lt"/>
            </a:endParaRPr>
          </a:p>
          <a:p>
            <a:endParaRPr lang="en-US" sz="1600" b="0" i="0" u="none" strike="noStrike" dirty="0">
              <a:solidFill>
                <a:schemeClr val="tx1"/>
              </a:solidFill>
              <a:effectLst/>
              <a:latin typeface="+mj-lt"/>
            </a:endParaRPr>
          </a:p>
        </p:txBody>
      </p:sp>
      <p:sp>
        <p:nvSpPr>
          <p:cNvPr id="6" name="Footer Placeholder 5">
            <a:extLst>
              <a:ext uri="{FF2B5EF4-FFF2-40B4-BE49-F238E27FC236}">
                <a16:creationId xmlns:a16="http://schemas.microsoft.com/office/drawing/2014/main" id="{66F3960A-D260-8445-A153-0B674474CEBD}"/>
              </a:ext>
            </a:extLst>
          </p:cNvPr>
          <p:cNvSpPr>
            <a:spLocks noGrp="1"/>
          </p:cNvSpPr>
          <p:nvPr>
            <p:ph type="ftr" sz="quarter" idx="15"/>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Annual General Meeting Report</a:t>
            </a:r>
          </a:p>
        </p:txBody>
      </p:sp>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mtClean="0">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sp>
        <p:nvSpPr>
          <p:cNvPr id="2" name="Rounded Rectangle 4">
            <a:extLst>
              <a:ext uri="{FF2B5EF4-FFF2-40B4-BE49-F238E27FC236}">
                <a16:creationId xmlns:a16="http://schemas.microsoft.com/office/drawing/2014/main" id="{0C7DF690-2298-EDE2-A433-81B5DC8E09F9}"/>
              </a:ext>
            </a:extLst>
          </p:cNvPr>
          <p:cNvSpPr/>
          <p:nvPr/>
        </p:nvSpPr>
        <p:spPr>
          <a:xfrm>
            <a:off x="640585" y="4989458"/>
            <a:ext cx="6544019" cy="727286"/>
          </a:xfrm>
          <a:prstGeom prst="roundRect">
            <a:avLst>
              <a:gd name="adj"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contact </a:t>
            </a:r>
            <a:r>
              <a:rPr lang="en-US" sz="20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qld@ausit.org</a:t>
            </a:r>
            <a:r>
              <a:rPr lang="en-US" sz="20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if you are interested</a:t>
            </a:r>
          </a:p>
          <a:p>
            <a:pPr algn="ctr"/>
            <a:r>
              <a:rPr lang="en-US" sz="20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in finding out more.</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8BD0C036-0109-4536-1879-D57E41CB4CAF}"/>
              </a:ext>
            </a:extLst>
          </p:cNvPr>
          <p:cNvPicPr>
            <a:picLocks noChangeAspect="1"/>
          </p:cNvPicPr>
          <p:nvPr/>
        </p:nvPicPr>
        <p:blipFill>
          <a:blip r:embed="rId3"/>
          <a:stretch>
            <a:fillRect/>
          </a:stretch>
        </p:blipFill>
        <p:spPr>
          <a:xfrm>
            <a:off x="7990332" y="330884"/>
            <a:ext cx="4114800" cy="5888941"/>
          </a:xfrm>
          <a:prstGeom prst="rect">
            <a:avLst/>
          </a:prstGeom>
        </p:spPr>
      </p:pic>
    </p:spTree>
    <p:extLst>
      <p:ext uri="{BB962C8B-B14F-4D97-AF65-F5344CB8AC3E}">
        <p14:creationId xmlns:p14="http://schemas.microsoft.com/office/powerpoint/2010/main" val="299091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B1D7F-284F-6F46-99FA-EBB8ED69D7EA}"/>
              </a:ext>
            </a:extLst>
          </p:cNvPr>
          <p:cNvSpPr>
            <a:spLocks noGrp="1"/>
          </p:cNvSpPr>
          <p:nvPr>
            <p:ph type="title"/>
          </p:nvPr>
        </p:nvSpPr>
        <p:spPr>
          <a:xfrm>
            <a:off x="988383" y="612799"/>
            <a:ext cx="7532277" cy="610863"/>
          </a:xfrm>
        </p:spPr>
        <p:txBody>
          <a:bodyPr>
            <a:normAutofit/>
          </a:bodyPr>
          <a:lstStyle/>
          <a:p>
            <a:r>
              <a:rPr lang="en-US" sz="4000" dirty="0"/>
              <a:t>Our team</a:t>
            </a:r>
          </a:p>
        </p:txBody>
      </p:sp>
      <p:sp>
        <p:nvSpPr>
          <p:cNvPr id="17" name="Slide Number Placeholder 16">
            <a:extLst>
              <a:ext uri="{FF2B5EF4-FFF2-40B4-BE49-F238E27FC236}">
                <a16:creationId xmlns:a16="http://schemas.microsoft.com/office/drawing/2014/main" id="{32DA2B67-BDBB-C945-988B-6C0D86F697CE}"/>
              </a:ext>
            </a:extLst>
          </p:cNvPr>
          <p:cNvSpPr>
            <a:spLocks noGrp="1"/>
          </p:cNvSpPr>
          <p:nvPr>
            <p:ph type="sldNum" sz="quarter" idx="34"/>
          </p:nvPr>
        </p:nvSpPr>
        <p:spPr/>
        <p:txBody>
          <a:bodyPr/>
          <a:lstStyle/>
          <a:p>
            <a:fld id="{294A09A9-5501-47C1-A89A-A340965A2BE2}" type="slidenum">
              <a:rPr lang="en-US" smtClean="0"/>
              <a:pPr/>
              <a:t>5</a:t>
            </a:fld>
            <a:endParaRPr lang="en-US" dirty="0"/>
          </a:p>
        </p:txBody>
      </p:sp>
      <p:sp>
        <p:nvSpPr>
          <p:cNvPr id="57" name="TextBox 56">
            <a:extLst>
              <a:ext uri="{FF2B5EF4-FFF2-40B4-BE49-F238E27FC236}">
                <a16:creationId xmlns:a16="http://schemas.microsoft.com/office/drawing/2014/main" id="{12942279-17E4-4413-B9D7-14DE4B757136}"/>
              </a:ext>
            </a:extLst>
          </p:cNvPr>
          <p:cNvSpPr txBox="1"/>
          <p:nvPr/>
        </p:nvSpPr>
        <p:spPr>
          <a:xfrm>
            <a:off x="753362" y="3536034"/>
            <a:ext cx="1661032" cy="261610"/>
          </a:xfrm>
          <a:prstGeom prst="rect">
            <a:avLst/>
          </a:prstGeom>
          <a:noFill/>
        </p:spPr>
        <p:txBody>
          <a:bodyPr wrap="none" rtlCol="0">
            <a:spAutoFit/>
          </a:bodyPr>
          <a:lstStyle/>
          <a:p>
            <a:r>
              <a:rPr lang="en-AU" sz="1100" dirty="0">
                <a:solidFill>
                  <a:schemeClr val="bg1"/>
                </a:solidFill>
              </a:rPr>
              <a:t>Carina Mackenzie – Chair </a:t>
            </a:r>
          </a:p>
        </p:txBody>
      </p:sp>
      <p:sp>
        <p:nvSpPr>
          <p:cNvPr id="60" name="TextBox 59">
            <a:extLst>
              <a:ext uri="{FF2B5EF4-FFF2-40B4-BE49-F238E27FC236}">
                <a16:creationId xmlns:a16="http://schemas.microsoft.com/office/drawing/2014/main" id="{A525AD59-736A-44CE-A7FF-33165BDF0904}"/>
              </a:ext>
            </a:extLst>
          </p:cNvPr>
          <p:cNvSpPr txBox="1"/>
          <p:nvPr/>
        </p:nvSpPr>
        <p:spPr>
          <a:xfrm>
            <a:off x="2499900" y="3520484"/>
            <a:ext cx="1947969" cy="261610"/>
          </a:xfrm>
          <a:prstGeom prst="rect">
            <a:avLst/>
          </a:prstGeom>
          <a:noFill/>
        </p:spPr>
        <p:txBody>
          <a:bodyPr wrap="none" rtlCol="0">
            <a:spAutoFit/>
          </a:bodyPr>
          <a:lstStyle/>
          <a:p>
            <a:r>
              <a:rPr lang="en-AU" sz="1100" dirty="0">
                <a:solidFill>
                  <a:schemeClr val="bg1"/>
                </a:solidFill>
              </a:rPr>
              <a:t>Fabiana Franco – Membership </a:t>
            </a:r>
          </a:p>
        </p:txBody>
      </p:sp>
      <p:sp>
        <p:nvSpPr>
          <p:cNvPr id="65" name="TextBox 64">
            <a:extLst>
              <a:ext uri="{FF2B5EF4-FFF2-40B4-BE49-F238E27FC236}">
                <a16:creationId xmlns:a16="http://schemas.microsoft.com/office/drawing/2014/main" id="{86D04C23-B23E-4291-992E-1E0C376DFE02}"/>
              </a:ext>
            </a:extLst>
          </p:cNvPr>
          <p:cNvSpPr txBox="1"/>
          <p:nvPr/>
        </p:nvSpPr>
        <p:spPr>
          <a:xfrm>
            <a:off x="4400847" y="3509712"/>
            <a:ext cx="2024913" cy="261610"/>
          </a:xfrm>
          <a:prstGeom prst="rect">
            <a:avLst/>
          </a:prstGeom>
          <a:noFill/>
        </p:spPr>
        <p:txBody>
          <a:bodyPr wrap="none" rtlCol="0">
            <a:spAutoFit/>
          </a:bodyPr>
          <a:lstStyle/>
          <a:p>
            <a:r>
              <a:rPr lang="en-AU" sz="1100" dirty="0">
                <a:solidFill>
                  <a:schemeClr val="bg1"/>
                </a:solidFill>
              </a:rPr>
              <a:t>Macarena Paz Kotek – Secretary</a:t>
            </a:r>
          </a:p>
        </p:txBody>
      </p:sp>
      <p:pic>
        <p:nvPicPr>
          <p:cNvPr id="74" name="Picture 73" descr="A person wearing glasses&#10;&#10;Description automatically generated with medium confidence">
            <a:extLst>
              <a:ext uri="{FF2B5EF4-FFF2-40B4-BE49-F238E27FC236}">
                <a16:creationId xmlns:a16="http://schemas.microsoft.com/office/drawing/2014/main" id="{1891F6B0-A7A3-4359-B95C-32633C22D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891" y="4075219"/>
            <a:ext cx="1610227" cy="1791296"/>
          </a:xfrm>
          <a:prstGeom prst="rect">
            <a:avLst/>
          </a:prstGeom>
        </p:spPr>
      </p:pic>
      <p:sp>
        <p:nvSpPr>
          <p:cNvPr id="77" name="TextBox 76">
            <a:extLst>
              <a:ext uri="{FF2B5EF4-FFF2-40B4-BE49-F238E27FC236}">
                <a16:creationId xmlns:a16="http://schemas.microsoft.com/office/drawing/2014/main" id="{568267EB-9C7A-49C2-BF53-446BD52D1A70}"/>
              </a:ext>
            </a:extLst>
          </p:cNvPr>
          <p:cNvSpPr txBox="1"/>
          <p:nvPr/>
        </p:nvSpPr>
        <p:spPr>
          <a:xfrm>
            <a:off x="6256889" y="3513901"/>
            <a:ext cx="2228477" cy="261610"/>
          </a:xfrm>
          <a:prstGeom prst="rect">
            <a:avLst/>
          </a:prstGeom>
          <a:noFill/>
        </p:spPr>
        <p:txBody>
          <a:bodyPr wrap="square" rtlCol="0">
            <a:spAutoFit/>
          </a:bodyPr>
          <a:lstStyle/>
          <a:p>
            <a:pPr algn="ctr"/>
            <a:r>
              <a:rPr lang="en-AU" sz="1100" dirty="0">
                <a:solidFill>
                  <a:schemeClr val="bg1"/>
                </a:solidFill>
              </a:rPr>
              <a:t>Sam Berner  –  PD Coordinator</a:t>
            </a:r>
          </a:p>
        </p:txBody>
      </p:sp>
      <p:sp>
        <p:nvSpPr>
          <p:cNvPr id="79" name="TextBox 78">
            <a:extLst>
              <a:ext uri="{FF2B5EF4-FFF2-40B4-BE49-F238E27FC236}">
                <a16:creationId xmlns:a16="http://schemas.microsoft.com/office/drawing/2014/main" id="{162D3A1D-16D3-4351-A787-79E2525C6A6B}"/>
              </a:ext>
            </a:extLst>
          </p:cNvPr>
          <p:cNvSpPr txBox="1"/>
          <p:nvPr/>
        </p:nvSpPr>
        <p:spPr>
          <a:xfrm>
            <a:off x="2469039" y="5969297"/>
            <a:ext cx="1715534" cy="261610"/>
          </a:xfrm>
          <a:prstGeom prst="rect">
            <a:avLst/>
          </a:prstGeom>
          <a:noFill/>
        </p:spPr>
        <p:txBody>
          <a:bodyPr wrap="none" rtlCol="0">
            <a:spAutoFit/>
          </a:bodyPr>
          <a:lstStyle/>
          <a:p>
            <a:r>
              <a:rPr lang="en-AU" sz="1100" dirty="0">
                <a:solidFill>
                  <a:schemeClr val="bg1"/>
                </a:solidFill>
              </a:rPr>
              <a:t>Candela </a:t>
            </a:r>
            <a:r>
              <a:rPr lang="en-AU" sz="1100" dirty="0" err="1">
                <a:solidFill>
                  <a:schemeClr val="bg1"/>
                </a:solidFill>
              </a:rPr>
              <a:t>Malizia</a:t>
            </a:r>
            <a:r>
              <a:rPr lang="en-AU" sz="1100" dirty="0">
                <a:solidFill>
                  <a:schemeClr val="bg1"/>
                </a:solidFill>
              </a:rPr>
              <a:t> – Member</a:t>
            </a:r>
          </a:p>
        </p:txBody>
      </p:sp>
      <p:sp>
        <p:nvSpPr>
          <p:cNvPr id="81" name="TextBox 80">
            <a:extLst>
              <a:ext uri="{FF2B5EF4-FFF2-40B4-BE49-F238E27FC236}">
                <a16:creationId xmlns:a16="http://schemas.microsoft.com/office/drawing/2014/main" id="{21CE5BDE-29B7-4D7F-9717-3BD676D5CF04}"/>
              </a:ext>
            </a:extLst>
          </p:cNvPr>
          <p:cNvSpPr txBox="1"/>
          <p:nvPr/>
        </p:nvSpPr>
        <p:spPr>
          <a:xfrm>
            <a:off x="4468447" y="5970635"/>
            <a:ext cx="1686680" cy="261610"/>
          </a:xfrm>
          <a:prstGeom prst="rect">
            <a:avLst/>
          </a:prstGeom>
          <a:noFill/>
        </p:spPr>
        <p:txBody>
          <a:bodyPr wrap="none" rtlCol="0">
            <a:spAutoFit/>
          </a:bodyPr>
          <a:lstStyle/>
          <a:p>
            <a:r>
              <a:rPr lang="en-AU" sz="1100" dirty="0">
                <a:solidFill>
                  <a:schemeClr val="bg1"/>
                </a:solidFill>
              </a:rPr>
              <a:t>Nancy Guevara – Member</a:t>
            </a:r>
          </a:p>
        </p:txBody>
      </p:sp>
      <p:sp>
        <p:nvSpPr>
          <p:cNvPr id="82" name="TextBox 81">
            <a:extLst>
              <a:ext uri="{FF2B5EF4-FFF2-40B4-BE49-F238E27FC236}">
                <a16:creationId xmlns:a16="http://schemas.microsoft.com/office/drawing/2014/main" id="{9EF84F73-95E8-4533-BA9A-5CE87B5288B3}"/>
              </a:ext>
            </a:extLst>
          </p:cNvPr>
          <p:cNvSpPr txBox="1"/>
          <p:nvPr/>
        </p:nvSpPr>
        <p:spPr>
          <a:xfrm>
            <a:off x="6490034" y="5958537"/>
            <a:ext cx="1685077" cy="261610"/>
          </a:xfrm>
          <a:prstGeom prst="rect">
            <a:avLst/>
          </a:prstGeom>
          <a:noFill/>
        </p:spPr>
        <p:txBody>
          <a:bodyPr wrap="none" rtlCol="0">
            <a:spAutoFit/>
          </a:bodyPr>
          <a:lstStyle/>
          <a:p>
            <a:r>
              <a:rPr lang="en-AU" sz="1100" dirty="0">
                <a:solidFill>
                  <a:schemeClr val="bg1"/>
                </a:solidFill>
              </a:rPr>
              <a:t>Elisabeth Kissel – Member</a:t>
            </a:r>
          </a:p>
        </p:txBody>
      </p:sp>
      <p:sp>
        <p:nvSpPr>
          <p:cNvPr id="90" name="TextBox 89">
            <a:extLst>
              <a:ext uri="{FF2B5EF4-FFF2-40B4-BE49-F238E27FC236}">
                <a16:creationId xmlns:a16="http://schemas.microsoft.com/office/drawing/2014/main" id="{319852F1-01B4-456C-A7B8-6249CD23FE5F}"/>
              </a:ext>
            </a:extLst>
          </p:cNvPr>
          <p:cNvSpPr txBox="1"/>
          <p:nvPr/>
        </p:nvSpPr>
        <p:spPr>
          <a:xfrm>
            <a:off x="770942" y="5962667"/>
            <a:ext cx="1439673" cy="261610"/>
          </a:xfrm>
          <a:prstGeom prst="rect">
            <a:avLst/>
          </a:prstGeom>
          <a:noFill/>
        </p:spPr>
        <p:txBody>
          <a:bodyPr wrap="square" rtlCol="0">
            <a:spAutoFit/>
          </a:bodyPr>
          <a:lstStyle/>
          <a:p>
            <a:r>
              <a:rPr lang="en-AU" sz="1100" dirty="0">
                <a:solidFill>
                  <a:schemeClr val="bg1"/>
                </a:solidFill>
              </a:rPr>
              <a:t>Jo Ellis – Member</a:t>
            </a:r>
          </a:p>
        </p:txBody>
      </p:sp>
      <p:sp>
        <p:nvSpPr>
          <p:cNvPr id="11" name="TextBox 81">
            <a:extLst>
              <a:ext uri="{FF2B5EF4-FFF2-40B4-BE49-F238E27FC236}">
                <a16:creationId xmlns:a16="http://schemas.microsoft.com/office/drawing/2014/main" id="{35C74FFA-4A0F-C413-BD57-DCFC6D5BC5D0}"/>
              </a:ext>
            </a:extLst>
          </p:cNvPr>
          <p:cNvSpPr txBox="1"/>
          <p:nvPr/>
        </p:nvSpPr>
        <p:spPr>
          <a:xfrm>
            <a:off x="8718586" y="5918599"/>
            <a:ext cx="1225015" cy="261610"/>
          </a:xfrm>
          <a:prstGeom prst="rect">
            <a:avLst/>
          </a:prstGeom>
          <a:noFill/>
        </p:spPr>
        <p:txBody>
          <a:bodyPr wrap="none" rtlCol="0">
            <a:spAutoFit/>
          </a:bodyPr>
          <a:lstStyle/>
          <a:p>
            <a:r>
              <a:rPr lang="en-AU" sz="1100" dirty="0">
                <a:solidFill>
                  <a:schemeClr val="bg1"/>
                </a:solidFill>
              </a:rPr>
              <a:t>Han Xu – Member</a:t>
            </a:r>
          </a:p>
        </p:txBody>
      </p:sp>
      <p:pic>
        <p:nvPicPr>
          <p:cNvPr id="15" name="Imagem 14">
            <a:extLst>
              <a:ext uri="{FF2B5EF4-FFF2-40B4-BE49-F238E27FC236}">
                <a16:creationId xmlns:a16="http://schemas.microsoft.com/office/drawing/2014/main" id="{04860EB2-52EF-7DAF-A42A-A9C01B4CD031}"/>
              </a:ext>
            </a:extLst>
          </p:cNvPr>
          <p:cNvPicPr>
            <a:picLocks noChangeAspect="1"/>
          </p:cNvPicPr>
          <p:nvPr/>
        </p:nvPicPr>
        <p:blipFill>
          <a:blip r:embed="rId3"/>
          <a:stretch>
            <a:fillRect/>
          </a:stretch>
        </p:blipFill>
        <p:spPr>
          <a:xfrm>
            <a:off x="8449742" y="4035791"/>
            <a:ext cx="1671876" cy="1791296"/>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CFEE01A2-4A91-E184-AEB1-B19C4D693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15" y="1586144"/>
            <a:ext cx="1778924" cy="1778924"/>
          </a:xfrm>
          <a:prstGeom prst="rect">
            <a:avLst/>
          </a:prstGeom>
        </p:spPr>
      </p:pic>
      <p:pic>
        <p:nvPicPr>
          <p:cNvPr id="10" name="Picture 9" descr="A person smiling for a picture&#10;&#10;Description automatically generated">
            <a:extLst>
              <a:ext uri="{FF2B5EF4-FFF2-40B4-BE49-F238E27FC236}">
                <a16:creationId xmlns:a16="http://schemas.microsoft.com/office/drawing/2014/main" id="{1A10E4DD-2543-C62D-00C6-D174F2444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042" y="4054128"/>
            <a:ext cx="1418275" cy="1865392"/>
          </a:xfrm>
          <a:prstGeom prst="rect">
            <a:avLst/>
          </a:prstGeom>
        </p:spPr>
      </p:pic>
      <p:pic>
        <p:nvPicPr>
          <p:cNvPr id="16" name="Picture 15" descr="A person with long black hair&#10;&#10;Description automatically generated">
            <a:extLst>
              <a:ext uri="{FF2B5EF4-FFF2-40B4-BE49-F238E27FC236}">
                <a16:creationId xmlns:a16="http://schemas.microsoft.com/office/drawing/2014/main" id="{95D10EF8-1A4F-F889-65B3-BDFAF59660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941" y="4065244"/>
            <a:ext cx="1861324" cy="1861324"/>
          </a:xfrm>
          <a:prstGeom prst="rect">
            <a:avLst/>
          </a:prstGeom>
        </p:spPr>
      </p:pic>
      <p:pic>
        <p:nvPicPr>
          <p:cNvPr id="19" name="Picture 18" descr="A person smiling at camera&#10;&#10;Description automatically generated">
            <a:extLst>
              <a:ext uri="{FF2B5EF4-FFF2-40B4-BE49-F238E27FC236}">
                <a16:creationId xmlns:a16="http://schemas.microsoft.com/office/drawing/2014/main" id="{18529208-0106-5E5C-9AC2-4F4E67A41D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3055" y="1604053"/>
            <a:ext cx="1688283" cy="1778924"/>
          </a:xfrm>
          <a:prstGeom prst="rect">
            <a:avLst/>
          </a:prstGeom>
        </p:spPr>
      </p:pic>
      <p:pic>
        <p:nvPicPr>
          <p:cNvPr id="21" name="Picture 20" descr="A person with glasses smiling&#10;&#10;Description automatically generated">
            <a:extLst>
              <a:ext uri="{FF2B5EF4-FFF2-40B4-BE49-F238E27FC236}">
                <a16:creationId xmlns:a16="http://schemas.microsoft.com/office/drawing/2014/main" id="{55842A68-DA31-815C-9625-5AB080F2A3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3606" y="1547653"/>
            <a:ext cx="1875353" cy="1875353"/>
          </a:xfrm>
          <a:prstGeom prst="rect">
            <a:avLst/>
          </a:prstGeom>
        </p:spPr>
      </p:pic>
      <p:pic>
        <p:nvPicPr>
          <p:cNvPr id="23" name="Picture 22" descr="A person smiling at the camera&#10;&#10;Description automatically generated">
            <a:extLst>
              <a:ext uri="{FF2B5EF4-FFF2-40B4-BE49-F238E27FC236}">
                <a16:creationId xmlns:a16="http://schemas.microsoft.com/office/drawing/2014/main" id="{D528676A-F60A-47ED-6659-13C6CC83B1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7736" y="1488278"/>
            <a:ext cx="1258979" cy="1905097"/>
          </a:xfrm>
          <a:prstGeom prst="rect">
            <a:avLst/>
          </a:prstGeom>
        </p:spPr>
      </p:pic>
      <p:pic>
        <p:nvPicPr>
          <p:cNvPr id="5" name="Picture 4" descr="A person smiling for a selfie&#10;&#10;Description automatically generated">
            <a:extLst>
              <a:ext uri="{FF2B5EF4-FFF2-40B4-BE49-F238E27FC236}">
                <a16:creationId xmlns:a16="http://schemas.microsoft.com/office/drawing/2014/main" id="{2B71BF92-C8EB-0CD1-9295-742031FCF2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362" y="4036722"/>
            <a:ext cx="1317020" cy="1878313"/>
          </a:xfrm>
          <a:prstGeom prst="rect">
            <a:avLst/>
          </a:prstGeom>
        </p:spPr>
      </p:pic>
    </p:spTree>
    <p:extLst>
      <p:ext uri="{BB962C8B-B14F-4D97-AF65-F5344CB8AC3E}">
        <p14:creationId xmlns:p14="http://schemas.microsoft.com/office/powerpoint/2010/main" val="18884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round a table&#10;&#10;Description automatically generated">
            <a:extLst>
              <a:ext uri="{FF2B5EF4-FFF2-40B4-BE49-F238E27FC236}">
                <a16:creationId xmlns:a16="http://schemas.microsoft.com/office/drawing/2014/main" id="{B5B2D685-D658-5471-3B77-128AB0C66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40841" y="1643857"/>
            <a:ext cx="4772025" cy="3563938"/>
          </a:xfrm>
          <a:prstGeom prst="rect">
            <a:avLst/>
          </a:prstGeom>
        </p:spPr>
      </p:pic>
      <p:pic>
        <p:nvPicPr>
          <p:cNvPr id="9" name="Picture 8" descr="A group of people sitting around a table&#10;&#10;Description automatically generated">
            <a:extLst>
              <a:ext uri="{FF2B5EF4-FFF2-40B4-BE49-F238E27FC236}">
                <a16:creationId xmlns:a16="http://schemas.microsoft.com/office/drawing/2014/main" id="{0DE4F40C-0B76-914F-0DB9-E00B47070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93577" y="1643858"/>
            <a:ext cx="4772025" cy="3563938"/>
          </a:xfrm>
          <a:prstGeom prst="rect">
            <a:avLst/>
          </a:prstGeom>
        </p:spPr>
      </p:pic>
      <p:sp>
        <p:nvSpPr>
          <p:cNvPr id="16" name="Espaço Reservado para Rodapé 15">
            <a:extLst>
              <a:ext uri="{FF2B5EF4-FFF2-40B4-BE49-F238E27FC236}">
                <a16:creationId xmlns:a16="http://schemas.microsoft.com/office/drawing/2014/main" id="{4176AEB9-1CDE-3255-514D-77822AEB12B6}"/>
              </a:ext>
            </a:extLst>
          </p:cNvPr>
          <p:cNvSpPr>
            <a:spLocks noGrp="1"/>
          </p:cNvSpPr>
          <p:nvPr>
            <p:ph type="ftr" sz="quarter" idx="33"/>
          </p:nvPr>
        </p:nvSpPr>
        <p:spPr>
          <a:xfrm>
            <a:off x="3960991" y="6356349"/>
            <a:ext cx="7032172" cy="365125"/>
          </a:xfrm>
        </p:spPr>
        <p:txBody>
          <a:bodyPr vert="horz" lIns="91440" tIns="45720" rIns="91440" bIns="45720" rtlCol="0" anchor="ctr">
            <a:normAutofit/>
          </a:bodyPr>
          <a:lstStyle/>
          <a:p>
            <a:pPr>
              <a:spcAft>
                <a:spcPts val="600"/>
              </a:spcAft>
            </a:pPr>
            <a:r>
              <a:rPr lang="en-US" kern="1200" dirty="0">
                <a:solidFill>
                  <a:srgbClr val="898989"/>
                </a:solidFill>
                <a:latin typeface="+mn-lt"/>
                <a:ea typeface="+mn-ea"/>
                <a:cs typeface="+mn-cs"/>
              </a:rPr>
              <a:t>Annual General </a:t>
            </a:r>
            <a:r>
              <a:rPr lang="en-US" dirty="0">
                <a:solidFill>
                  <a:srgbClr val="898989"/>
                </a:solidFill>
              </a:rPr>
              <a:t>Meeting </a:t>
            </a:r>
            <a:r>
              <a:rPr lang="en-US" kern="1200" dirty="0">
                <a:solidFill>
                  <a:srgbClr val="898989"/>
                </a:solidFill>
                <a:latin typeface="+mn-lt"/>
                <a:ea typeface="+mn-ea"/>
                <a:cs typeface="+mn-cs"/>
              </a:rPr>
              <a:t>Report</a:t>
            </a:r>
            <a:endParaRPr lang="en-US" b="0" kern="1200" dirty="0">
              <a:solidFill>
                <a:srgbClr val="898989"/>
              </a:solidFill>
              <a:latin typeface="+mn-lt"/>
              <a:ea typeface="+mn-ea"/>
              <a:cs typeface="+mn-cs"/>
            </a:endParaRPr>
          </a:p>
        </p:txBody>
      </p:sp>
      <p:sp>
        <p:nvSpPr>
          <p:cNvPr id="17" name="Espaço Reservado para Número de Slide 16">
            <a:extLst>
              <a:ext uri="{FF2B5EF4-FFF2-40B4-BE49-F238E27FC236}">
                <a16:creationId xmlns:a16="http://schemas.microsoft.com/office/drawing/2014/main" id="{127E4119-F519-9B25-8046-4676836D18EC}"/>
              </a:ext>
            </a:extLst>
          </p:cNvPr>
          <p:cNvSpPr>
            <a:spLocks noGrp="1"/>
          </p:cNvSpPr>
          <p:nvPr>
            <p:ph type="sldNum" sz="quarter" idx="34"/>
          </p:nvPr>
        </p:nvSpPr>
        <p:spPr>
          <a:xfrm>
            <a:off x="11310257" y="6356350"/>
            <a:ext cx="560009" cy="365125"/>
          </a:xfrm>
        </p:spPr>
        <p:txBody>
          <a:bodyPr vert="horz" lIns="91440" tIns="45720" rIns="91440" bIns="45720" rtlCol="0" anchor="ctr">
            <a:normAutofit/>
          </a:bodyPr>
          <a:lstStyle/>
          <a:p>
            <a:pPr>
              <a:spcAft>
                <a:spcPts val="600"/>
              </a:spcAft>
            </a:pPr>
            <a:fld id="{294A09A9-5501-47C1-A89A-A340965A2BE2}" type="slidenum">
              <a:rPr lang="en-US">
                <a:solidFill>
                  <a:srgbClr val="898989"/>
                </a:solidFill>
              </a:rPr>
              <a:pPr>
                <a:spcAft>
                  <a:spcPts val="600"/>
                </a:spcAft>
              </a:pPr>
              <a:t>6</a:t>
            </a:fld>
            <a:endParaRPr lang="en-US">
              <a:solidFill>
                <a:srgbClr val="898989"/>
              </a:solidFill>
            </a:endParaRPr>
          </a:p>
        </p:txBody>
      </p:sp>
      <p:sp>
        <p:nvSpPr>
          <p:cNvPr id="18" name="Title 1">
            <a:extLst>
              <a:ext uri="{FF2B5EF4-FFF2-40B4-BE49-F238E27FC236}">
                <a16:creationId xmlns:a16="http://schemas.microsoft.com/office/drawing/2014/main" id="{27A4F6A0-C00D-9D38-01D8-CB35156959A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Branch activity reports</a:t>
            </a:r>
          </a:p>
        </p:txBody>
      </p:sp>
    </p:spTree>
    <p:extLst>
      <p:ext uri="{BB962C8B-B14F-4D97-AF65-F5344CB8AC3E}">
        <p14:creationId xmlns:p14="http://schemas.microsoft.com/office/powerpoint/2010/main" val="168678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4D34186-6D16-3C6A-2A93-AE5961610B0E}"/>
              </a:ext>
            </a:extLst>
          </p:cNvPr>
          <p:cNvSpPr>
            <a:spLocks noGrp="1"/>
          </p:cNvSpPr>
          <p:nvPr>
            <p:ph type="title"/>
          </p:nvPr>
        </p:nvSpPr>
        <p:spPr>
          <a:xfrm>
            <a:off x="1030357" y="297877"/>
            <a:ext cx="8292548" cy="1353401"/>
          </a:xfrm>
        </p:spPr>
        <p:txBody>
          <a:bodyPr>
            <a:normAutofit/>
          </a:bodyPr>
          <a:lstStyle/>
          <a:p>
            <a:r>
              <a:rPr lang="en-AU" dirty="0">
                <a:latin typeface="Roboto" panose="02000000000000000000" pitchFamily="2" charset="0"/>
                <a:ea typeface="Roboto" panose="02000000000000000000" pitchFamily="2" charset="0"/>
                <a:cs typeface="Roboto" panose="02000000000000000000" pitchFamily="2" charset="0"/>
              </a:rPr>
              <a:t>Professional Development: </a:t>
            </a:r>
            <a:br>
              <a:rPr lang="en-AU" dirty="0">
                <a:latin typeface="Roboto" panose="02000000000000000000" pitchFamily="2" charset="0"/>
                <a:ea typeface="Roboto" panose="02000000000000000000" pitchFamily="2" charset="0"/>
                <a:cs typeface="Roboto" panose="02000000000000000000" pitchFamily="2" charset="0"/>
              </a:rPr>
            </a:br>
            <a:r>
              <a:rPr lang="en-AU" dirty="0">
                <a:latin typeface="Roboto" panose="02000000000000000000" pitchFamily="2" charset="0"/>
                <a:ea typeface="Roboto" panose="02000000000000000000" pitchFamily="2" charset="0"/>
                <a:cs typeface="Roboto" panose="02000000000000000000" pitchFamily="2" charset="0"/>
              </a:rPr>
              <a:t>The Backbone of the Profession</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Texto 3">
            <a:extLst>
              <a:ext uri="{FF2B5EF4-FFF2-40B4-BE49-F238E27FC236}">
                <a16:creationId xmlns:a16="http://schemas.microsoft.com/office/drawing/2014/main" id="{F218E85D-9C52-75AA-FC88-1E50542B8447}"/>
              </a:ext>
            </a:extLst>
          </p:cNvPr>
          <p:cNvSpPr>
            <a:spLocks noGrp="1"/>
          </p:cNvSpPr>
          <p:nvPr>
            <p:ph type="body" sz="quarter" idx="11"/>
          </p:nvPr>
        </p:nvSpPr>
        <p:spPr>
          <a:xfrm>
            <a:off x="3431498" y="1879442"/>
            <a:ext cx="8292547" cy="4524238"/>
          </a:xfrm>
        </p:spPr>
        <p:txBody>
          <a:bodyPr/>
          <a:lstStyle/>
          <a:p>
            <a:r>
              <a:rPr lang="en-AU" sz="1700" b="0" i="0" u="none" strike="noStrike" dirty="0">
                <a:solidFill>
                  <a:schemeClr val="tx1"/>
                </a:solidFill>
                <a:effectLst/>
                <a:latin typeface="+mj-lt"/>
              </a:rPr>
              <a:t>It is with immense pride and satisfaction that the AUSIT QLD Branch reflects on the resounding success of our Annual National Conference held in Brisbane last year. This event, a testament to the dedication and hard work of our branch committee, was a landmark occasion that will be remembered for years to come.</a:t>
            </a:r>
          </a:p>
          <a:p>
            <a:pPr algn="l">
              <a:spcAft>
                <a:spcPts val="0"/>
              </a:spcAft>
            </a:pPr>
            <a:r>
              <a:rPr lang="en-AU" sz="1700" b="0" i="0" u="none" strike="noStrike" dirty="0">
                <a:solidFill>
                  <a:schemeClr val="tx1"/>
                </a:solidFill>
                <a:effectLst/>
                <a:latin typeface="+mj-lt"/>
              </a:rPr>
              <a:t>A conference, however, is not just about learning. The social events we organized were the cherries on top. The cocktail evening on the eve of the conference set the tone, allowing attendees and sponsors to mingle and network in a relaxed atmosphere. The gala dinner, held at a 5-star hotel in the heart of Brisbane City, was an evening of celebration and camaraderie. The awards ceremony recognized the outstanding contributions of our outgoing president, while the entertainment had everyone on their feet, dancing the night away. </a:t>
            </a:r>
          </a:p>
          <a:p>
            <a:r>
              <a:rPr lang="en-AU" sz="1700" b="0" i="0" u="none" strike="noStrike" dirty="0">
                <a:solidFill>
                  <a:schemeClr val="tx1"/>
                </a:solidFill>
                <a:effectLst/>
                <a:latin typeface="+mj-lt"/>
              </a:rPr>
              <a:t>The Brisbane 2022 conference was not just an event; it was a statement. A statement of our commitment to excellence, our dedication to our members, and our vision for the future. As we look back, we do so with a sense of accomplishment and a touch of pride. </a:t>
            </a:r>
          </a:p>
          <a:p>
            <a:r>
              <a:rPr lang="en-AU" sz="1700" b="0" i="0" u="none" strike="noStrike" dirty="0">
                <a:solidFill>
                  <a:schemeClr val="tx1"/>
                </a:solidFill>
                <a:effectLst/>
                <a:latin typeface="+mj-lt"/>
              </a:rPr>
              <a:t>To all who attended, sponsored, presented, and contributed in countless ways, we extend our heartfelt gratitude. We look forward to meeting you again in Sydney this November</a:t>
            </a:r>
            <a:r>
              <a:rPr lang="en-AU" sz="1700" b="0" i="0" u="none" strike="noStrike" dirty="0">
                <a:solidFill>
                  <a:srgbClr val="374151"/>
                </a:solidFill>
                <a:effectLst/>
                <a:latin typeface="+mj-lt"/>
              </a:rPr>
              <a:t>!</a:t>
            </a:r>
            <a:endParaRPr lang="en-AU" sz="1700" b="0" i="0" u="none" strike="noStrike" dirty="0">
              <a:solidFill>
                <a:schemeClr val="tx1"/>
              </a:solidFill>
              <a:effectLst/>
              <a:latin typeface="+mj-lt"/>
            </a:endParaRPr>
          </a:p>
          <a:p>
            <a:endParaRPr lang="en-AU" sz="1600" b="0" i="0" u="none" strike="noStrike" dirty="0">
              <a:solidFill>
                <a:schemeClr val="tx1"/>
              </a:solidFill>
              <a:effectLst/>
              <a:latin typeface="+mj-lt"/>
            </a:endParaRPr>
          </a:p>
          <a:p>
            <a:pPr algn="l">
              <a:spcAft>
                <a:spcPts val="0"/>
              </a:spcAft>
            </a:pPr>
            <a:endParaRPr lang="pt-BR" dirty="0"/>
          </a:p>
        </p:txBody>
      </p:sp>
      <p:sp>
        <p:nvSpPr>
          <p:cNvPr id="6" name="Espaço Reservado para Rodapé 5">
            <a:extLst>
              <a:ext uri="{FF2B5EF4-FFF2-40B4-BE49-F238E27FC236}">
                <a16:creationId xmlns:a16="http://schemas.microsoft.com/office/drawing/2014/main" id="{DD14A2B8-D5CA-2556-877E-53BCF96FAB08}"/>
              </a:ext>
            </a:extLst>
          </p:cNvPr>
          <p:cNvSpPr>
            <a:spLocks noGrp="1"/>
          </p:cNvSpPr>
          <p:nvPr>
            <p:ph type="ftr" sz="quarter" idx="15"/>
          </p:nvPr>
        </p:nvSpPr>
        <p:spPr/>
        <p:txBody>
          <a:bodyPr/>
          <a:lstStyle/>
          <a:p>
            <a:r>
              <a:rPr lang="en-US" dirty="0"/>
              <a:t>Annual General Meeting Report</a:t>
            </a:r>
            <a:endParaRPr lang="en-US" b="0" dirty="0"/>
          </a:p>
        </p:txBody>
      </p:sp>
      <p:sp>
        <p:nvSpPr>
          <p:cNvPr id="7" name="Espaço Reservado para Número de Slide 6">
            <a:extLst>
              <a:ext uri="{FF2B5EF4-FFF2-40B4-BE49-F238E27FC236}">
                <a16:creationId xmlns:a16="http://schemas.microsoft.com/office/drawing/2014/main" id="{972F427D-F221-9009-E7BF-1A6F1262E101}"/>
              </a:ext>
            </a:extLst>
          </p:cNvPr>
          <p:cNvSpPr>
            <a:spLocks noGrp="1"/>
          </p:cNvSpPr>
          <p:nvPr>
            <p:ph type="sldNum" sz="quarter" idx="16"/>
          </p:nvPr>
        </p:nvSpPr>
        <p:spPr/>
        <p:txBody>
          <a:bodyPr/>
          <a:lstStyle/>
          <a:p>
            <a:fld id="{294A09A9-5501-47C1-A89A-A340965A2BE2}" type="slidenum">
              <a:rPr lang="en-US" smtClean="0"/>
              <a:pPr/>
              <a:t>7</a:t>
            </a:fld>
            <a:endParaRPr lang="en-US" dirty="0">
              <a:latin typeface="+mn-lt"/>
            </a:endParaRPr>
          </a:p>
        </p:txBody>
      </p:sp>
      <p:sp>
        <p:nvSpPr>
          <p:cNvPr id="11" name="TextBox 13">
            <a:extLst>
              <a:ext uri="{FF2B5EF4-FFF2-40B4-BE49-F238E27FC236}">
                <a16:creationId xmlns:a16="http://schemas.microsoft.com/office/drawing/2014/main" id="{863ED614-24CA-A842-834A-C0FBDB977C44}"/>
              </a:ext>
            </a:extLst>
          </p:cNvPr>
          <p:cNvSpPr txBox="1"/>
          <p:nvPr/>
        </p:nvSpPr>
        <p:spPr>
          <a:xfrm>
            <a:off x="964023" y="4032050"/>
            <a:ext cx="1831458" cy="584775"/>
          </a:xfrm>
          <a:prstGeom prst="rect">
            <a:avLst/>
          </a:prstGeom>
          <a:noFill/>
        </p:spPr>
        <p:txBody>
          <a:bodyPr wrap="square">
            <a:spAutoFit/>
          </a:bodyPr>
          <a:lstStyle/>
          <a:p>
            <a:pPr algn="ctr"/>
            <a:r>
              <a:rPr lang="en-AU" sz="1600" dirty="0">
                <a:latin typeface="Calibri" panose="020F0502020204030204" pitchFamily="34" charset="0"/>
                <a:cs typeface="Calibri" panose="020F0502020204030204" pitchFamily="34" charset="0"/>
              </a:rPr>
              <a:t>Sam Berner – </a:t>
            </a:r>
          </a:p>
          <a:p>
            <a:pPr algn="ctr"/>
            <a:r>
              <a:rPr lang="en-AU" sz="1600" dirty="0">
                <a:latin typeface="Calibri" panose="020F0502020204030204" pitchFamily="34" charset="0"/>
                <a:cs typeface="Calibri" panose="020F0502020204030204" pitchFamily="34" charset="0"/>
              </a:rPr>
              <a:t>PD Coordinator</a:t>
            </a:r>
          </a:p>
        </p:txBody>
      </p:sp>
      <p:pic>
        <p:nvPicPr>
          <p:cNvPr id="2" name="Picture 1" descr="A person with glasses smiling&#10;&#10;Description automatically generated">
            <a:extLst>
              <a:ext uri="{FF2B5EF4-FFF2-40B4-BE49-F238E27FC236}">
                <a16:creationId xmlns:a16="http://schemas.microsoft.com/office/drawing/2014/main" id="{46E367BD-25AC-B8C1-8E8B-BD54C5F99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57" y="2074746"/>
            <a:ext cx="1875353" cy="1875353"/>
          </a:xfrm>
          <a:prstGeom prst="rect">
            <a:avLst/>
          </a:prstGeom>
        </p:spPr>
      </p:pic>
    </p:spTree>
    <p:extLst>
      <p:ext uri="{BB962C8B-B14F-4D97-AF65-F5344CB8AC3E}">
        <p14:creationId xmlns:p14="http://schemas.microsoft.com/office/powerpoint/2010/main" val="119500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B35CEA5-DC34-B298-94A1-90A78083D758}"/>
              </a:ext>
            </a:extLst>
          </p:cNvPr>
          <p:cNvSpPr>
            <a:spLocks noGrp="1"/>
          </p:cNvSpPr>
          <p:nvPr>
            <p:ph type="title"/>
          </p:nvPr>
        </p:nvSpPr>
        <p:spPr>
          <a:xfrm>
            <a:off x="341068" y="-376458"/>
            <a:ext cx="6190412" cy="1182927"/>
          </a:xfrm>
        </p:spPr>
        <p:txBody>
          <a:bodyPr vert="horz" lIns="91440" tIns="45720" rIns="91440" bIns="45720" rtlCol="0" anchor="b">
            <a:normAutofit/>
          </a:bodyPr>
          <a:lstStyle/>
          <a:p>
            <a:r>
              <a:rPr lang="en-US" sz="4000" dirty="0">
                <a:latin typeface="Roboto" panose="02000000000000000000" pitchFamily="2" charset="0"/>
                <a:ea typeface="Roboto" panose="02000000000000000000" pitchFamily="2" charset="0"/>
                <a:cs typeface="Roboto" panose="02000000000000000000" pitchFamily="2" charset="0"/>
              </a:rPr>
              <a:t>National Conference 2022</a:t>
            </a:r>
          </a:p>
        </p:txBody>
      </p:sp>
      <p:cxnSp>
        <p:nvCxnSpPr>
          <p:cNvPr id="16"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FD1C02C-3CBB-1FCF-E7F4-C45212781A61}"/>
              </a:ext>
            </a:extLst>
          </p:cNvPr>
          <p:cNvSpPr>
            <a:spLocks noGrp="1"/>
          </p:cNvSpPr>
          <p:nvPr>
            <p:ph type="ftr" sz="quarter" idx="15"/>
          </p:nvPr>
        </p:nvSpPr>
        <p:spPr>
          <a:xfrm>
            <a:off x="7962190" y="623907"/>
            <a:ext cx="4114800" cy="365125"/>
          </a:xfrm>
        </p:spPr>
        <p:txBody>
          <a:bodyPr vert="horz" lIns="91440" tIns="45720" rIns="91440" bIns="45720" rtlCol="0" anchor="ctr">
            <a:normAutofit/>
          </a:bodyPr>
          <a:lstStyle/>
          <a:p>
            <a:pPr>
              <a:spcAft>
                <a:spcPts val="600"/>
              </a:spcAft>
              <a:defRPr/>
            </a:pPr>
            <a:r>
              <a:rPr lang="en-US" kern="1200">
                <a:solidFill>
                  <a:schemeClr val="tx1">
                    <a:alpha val="60000"/>
                  </a:schemeClr>
                </a:solidFill>
                <a:latin typeface="Calibri" panose="020F0502020204030204"/>
                <a:ea typeface="+mn-ea"/>
                <a:cs typeface="+mn-cs"/>
              </a:rPr>
              <a:t>Annual Review</a:t>
            </a:r>
          </a:p>
        </p:txBody>
      </p:sp>
      <p:sp>
        <p:nvSpPr>
          <p:cNvPr id="4" name="Text Placeholder 3">
            <a:extLst>
              <a:ext uri="{FF2B5EF4-FFF2-40B4-BE49-F238E27FC236}">
                <a16:creationId xmlns:a16="http://schemas.microsoft.com/office/drawing/2014/main" id="{9E08F2F8-2E96-4B86-6FBD-BA3553B1F621}"/>
              </a:ext>
            </a:extLst>
          </p:cNvPr>
          <p:cNvSpPr>
            <a:spLocks noGrp="1"/>
          </p:cNvSpPr>
          <p:nvPr>
            <p:ph type="body" sz="quarter" idx="11"/>
          </p:nvPr>
        </p:nvSpPr>
        <p:spPr>
          <a:xfrm>
            <a:off x="341068" y="1057299"/>
            <a:ext cx="7903723" cy="5732433"/>
          </a:xfrm>
        </p:spPr>
        <p:txBody>
          <a:bodyPr vert="horz" lIns="91440" tIns="45720" rIns="91440" bIns="45720" rtlCol="0" anchor="t">
            <a:noAutofit/>
          </a:bodyPr>
          <a:lstStyle/>
          <a:p>
            <a:pPr algn="l">
              <a:lnSpc>
                <a:spcPct val="120000"/>
              </a:lnSpc>
              <a:spcAft>
                <a:spcPts val="1500"/>
              </a:spcAft>
            </a:pPr>
            <a:r>
              <a:rPr lang="en-AU" sz="1800" b="0" i="0" u="none" strike="noStrike" dirty="0">
                <a:solidFill>
                  <a:schemeClr val="tx1"/>
                </a:solidFill>
                <a:effectLst/>
                <a:latin typeface="+mj-lt"/>
              </a:rPr>
              <a:t>With over 250 attendees from diverse backgrounds and specializations, the conference was a melting pot of ideas, innovations, and inspirations. The sheer number of participants not only showcased the growing interest in our field but also the trust and respect AUSIT has garnered over the years.</a:t>
            </a:r>
          </a:p>
          <a:p>
            <a:pPr>
              <a:lnSpc>
                <a:spcPct val="120000"/>
              </a:lnSpc>
              <a:spcAft>
                <a:spcPts val="1500"/>
              </a:spcAft>
            </a:pPr>
            <a:r>
              <a:rPr lang="en-AU" sz="1800" b="0" i="0" u="none" strike="noStrike" dirty="0">
                <a:solidFill>
                  <a:schemeClr val="tx1"/>
                </a:solidFill>
                <a:effectLst/>
                <a:latin typeface="+mj-lt"/>
              </a:rPr>
              <a:t>Each session was a testament to the expertise and passion of the members of our profession, and with 80 presentations spanning a wide range of topics, discussion panels that provoked thought and debate, workshops that fostered skill development, and plenary lectures that provided insights into the past and future of our profession, we can confidently say that our conference was a great success. </a:t>
            </a:r>
          </a:p>
          <a:p>
            <a:pPr algn="l">
              <a:lnSpc>
                <a:spcPct val="120000"/>
              </a:lnSpc>
              <a:spcAft>
                <a:spcPts val="1500"/>
              </a:spcAft>
            </a:pPr>
            <a:r>
              <a:rPr lang="en-AU" sz="1800" b="0" i="0" u="none" strike="noStrike" dirty="0">
                <a:solidFill>
                  <a:schemeClr val="tx1"/>
                </a:solidFill>
                <a:effectLst/>
                <a:latin typeface="+mj-lt"/>
              </a:rPr>
              <a:t>Our wonderful sponsors ensured that the event was not only intellectually enriching but also grand in scale and execution. Their contributions, combined with the vibrant trade exhibition, added depth and dimension to the conference, making it a holistic experience for all attendees.</a:t>
            </a:r>
          </a:p>
        </p:txBody>
      </p:sp>
      <p:sp>
        <p:nvSpPr>
          <p:cNvPr id="1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20"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5" name="Date Placeholder 4">
            <a:extLst>
              <a:ext uri="{FF2B5EF4-FFF2-40B4-BE49-F238E27FC236}">
                <a16:creationId xmlns:a16="http://schemas.microsoft.com/office/drawing/2014/main" id="{C99E8ADF-43E1-F354-1315-16B2DCB66152}"/>
              </a:ext>
            </a:extLst>
          </p:cNvPr>
          <p:cNvSpPr>
            <a:spLocks noGrp="1"/>
          </p:cNvSpPr>
          <p:nvPr>
            <p:ph type="dt" sz="half" idx="14"/>
          </p:nvPr>
        </p:nvSpPr>
        <p:spPr>
          <a:xfrm>
            <a:off x="838200" y="6356350"/>
            <a:ext cx="2743200" cy="365125"/>
          </a:xfrm>
        </p:spPr>
        <p:txBody>
          <a:bodyPr vert="horz" lIns="91440" tIns="45720" rIns="91440" bIns="45720" rtlCol="0" anchor="ctr">
            <a:normAutofit/>
          </a:bodyPr>
          <a:lstStyle/>
          <a:p>
            <a:pPr>
              <a:spcAft>
                <a:spcPts val="600"/>
              </a:spcAft>
              <a:defRPr/>
            </a:pPr>
            <a:r>
              <a:rPr lang="en-US" dirty="0">
                <a:solidFill>
                  <a:schemeClr val="tx1">
                    <a:alpha val="60000"/>
                  </a:schemeClr>
                </a:solidFill>
                <a:latin typeface="Calibri" panose="020F0502020204030204"/>
              </a:rPr>
              <a:t>Annual General Meeting Report</a:t>
            </a:r>
          </a:p>
        </p:txBody>
      </p:sp>
      <p:sp>
        <p:nvSpPr>
          <p:cNvPr id="7" name="Slide Number Placeholder 6">
            <a:extLst>
              <a:ext uri="{FF2B5EF4-FFF2-40B4-BE49-F238E27FC236}">
                <a16:creationId xmlns:a16="http://schemas.microsoft.com/office/drawing/2014/main" id="{52366E9A-3403-0940-1EB8-E960FD99DCDD}"/>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a:solidFill>
                  <a:schemeClr val="tx1">
                    <a:alpha val="60000"/>
                  </a:schemeClr>
                </a:solidFill>
                <a:latin typeface="Calibri" panose="020F0502020204030204"/>
              </a:rPr>
              <a:pPr>
                <a:spcAft>
                  <a:spcPts val="600"/>
                </a:spcAft>
                <a:defRPr/>
              </a:pPr>
              <a:t>8</a:t>
            </a:fld>
            <a:endParaRPr lang="en-US">
              <a:solidFill>
                <a:schemeClr val="tx1">
                  <a:alpha val="60000"/>
                </a:schemeClr>
              </a:solidFill>
              <a:latin typeface="Calibri" panose="020F0502020204030204"/>
            </a:endParaRPr>
          </a:p>
        </p:txBody>
      </p:sp>
      <p:pic>
        <p:nvPicPr>
          <p:cNvPr id="13" name="Picture Placeholder 12" descr="A logo of people in a circle&#10;&#10;Description automatically generated">
            <a:extLst>
              <a:ext uri="{FF2B5EF4-FFF2-40B4-BE49-F238E27FC236}">
                <a16:creationId xmlns:a16="http://schemas.microsoft.com/office/drawing/2014/main" id="{FA1E91CA-0DD0-E1E2-0830-E68199C1ED6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814" r="3814"/>
          <a:stretch>
            <a:fillRect/>
          </a:stretch>
        </p:blipFill>
        <p:spPr>
          <a:xfrm>
            <a:off x="8610600" y="2076176"/>
            <a:ext cx="3048000" cy="3451543"/>
          </a:xfrm>
        </p:spPr>
      </p:pic>
    </p:spTree>
    <p:extLst>
      <p:ext uri="{BB962C8B-B14F-4D97-AF65-F5344CB8AC3E}">
        <p14:creationId xmlns:p14="http://schemas.microsoft.com/office/powerpoint/2010/main" val="150479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A menu on a table&#10;&#10;Description automatically generated">
            <a:extLst>
              <a:ext uri="{FF2B5EF4-FFF2-40B4-BE49-F238E27FC236}">
                <a16:creationId xmlns:a16="http://schemas.microsoft.com/office/drawing/2014/main" id="{F55DD50B-B5E4-60E4-89B0-89542C9DC05B}"/>
              </a:ext>
            </a:extLst>
          </p:cNvPr>
          <p:cNvPicPr>
            <a:picLocks noChangeAspect="1"/>
          </p:cNvPicPr>
          <p:nvPr/>
        </p:nvPicPr>
        <p:blipFill rotWithShape="1">
          <a:blip r:embed="rId2">
            <a:extLst>
              <a:ext uri="{28A0092B-C50C-407E-A947-70E740481C1C}">
                <a14:useLocalDpi xmlns:a14="http://schemas.microsoft.com/office/drawing/2010/main" val="0"/>
              </a:ext>
            </a:extLst>
          </a:blip>
          <a:srcRect l="15740" r="-4" b="-4"/>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7" name="Picture 16" descr="A person in a black dress looking at a large group of people&#10;&#10;Description automatically generated">
            <a:extLst>
              <a:ext uri="{FF2B5EF4-FFF2-40B4-BE49-F238E27FC236}">
                <a16:creationId xmlns:a16="http://schemas.microsoft.com/office/drawing/2014/main" id="{5C321C5F-D7F2-8A07-1307-CC46790B9457}"/>
              </a:ext>
            </a:extLst>
          </p:cNvPr>
          <p:cNvPicPr>
            <a:picLocks noChangeAspect="1"/>
          </p:cNvPicPr>
          <p:nvPr/>
        </p:nvPicPr>
        <p:blipFill rotWithShape="1">
          <a:blip r:embed="rId3">
            <a:extLst>
              <a:ext uri="{28A0092B-C50C-407E-A947-70E740481C1C}">
                <a14:useLocalDpi xmlns:a14="http://schemas.microsoft.com/office/drawing/2010/main" val="0"/>
              </a:ext>
            </a:extLst>
          </a:blip>
          <a:srcRect t="22289" r="-2" b="19747"/>
          <a:stretch/>
        </p:blipFill>
        <p:spPr>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23" name="Picture 22" descr="A group of people posing for a photo&#10;&#10;Description automatically generated">
            <a:extLst>
              <a:ext uri="{FF2B5EF4-FFF2-40B4-BE49-F238E27FC236}">
                <a16:creationId xmlns:a16="http://schemas.microsoft.com/office/drawing/2014/main" id="{3A26EABD-0DA8-19A5-2392-8F7199D20FEA}"/>
              </a:ext>
            </a:extLst>
          </p:cNvPr>
          <p:cNvPicPr>
            <a:picLocks noChangeAspect="1"/>
          </p:cNvPicPr>
          <p:nvPr/>
        </p:nvPicPr>
        <p:blipFill rotWithShape="1">
          <a:blip r:embed="rId4">
            <a:extLst>
              <a:ext uri="{28A0092B-C50C-407E-A947-70E740481C1C}">
                <a14:useLocalDpi xmlns:a14="http://schemas.microsoft.com/office/drawing/2010/main" val="0"/>
              </a:ext>
            </a:extLst>
          </a:blip>
          <a:srcRect l="8835" r="12374" b="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9" name="Picture 18" descr="A group of women sitting around a table&#10;&#10;Description automatically generated">
            <a:extLst>
              <a:ext uri="{FF2B5EF4-FFF2-40B4-BE49-F238E27FC236}">
                <a16:creationId xmlns:a16="http://schemas.microsoft.com/office/drawing/2014/main" id="{479D1BD8-C5B5-576C-14B6-F50FD38822A3}"/>
              </a:ext>
            </a:extLst>
          </p:cNvPr>
          <p:cNvPicPr>
            <a:picLocks noChangeAspect="1"/>
          </p:cNvPicPr>
          <p:nvPr/>
        </p:nvPicPr>
        <p:blipFill rotWithShape="1">
          <a:blip r:embed="rId5">
            <a:extLst>
              <a:ext uri="{28A0092B-C50C-407E-A947-70E740481C1C}">
                <a14:useLocalDpi xmlns:a14="http://schemas.microsoft.com/office/drawing/2010/main" val="0"/>
              </a:ext>
            </a:extLst>
          </a:blip>
          <a:srcRect t="15717" r="2" b="7901"/>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3" name="Picture 12" descr="A group of women standing together&#10;&#10;Description automatically generated">
            <a:extLst>
              <a:ext uri="{FF2B5EF4-FFF2-40B4-BE49-F238E27FC236}">
                <a16:creationId xmlns:a16="http://schemas.microsoft.com/office/drawing/2014/main" id="{1C8207D7-F37A-9F4D-B7EA-1D6E742B31B9}"/>
              </a:ext>
            </a:extLst>
          </p:cNvPr>
          <p:cNvPicPr>
            <a:picLocks noChangeAspect="1"/>
          </p:cNvPicPr>
          <p:nvPr/>
        </p:nvPicPr>
        <p:blipFill rotWithShape="1">
          <a:blip r:embed="rId6">
            <a:extLst>
              <a:ext uri="{28A0092B-C50C-407E-A947-70E740481C1C}">
                <a14:useLocalDpi xmlns:a14="http://schemas.microsoft.com/office/drawing/2010/main" val="0"/>
              </a:ext>
            </a:extLst>
          </a:blip>
          <a:srcRect t="6201" r="-2" b="28671"/>
          <a:stretch/>
        </p:blipFill>
        <p:spPr>
          <a:xfrm>
            <a:off x="0" y="3511052"/>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919447093"/>
      </p:ext>
    </p:extLst>
  </p:cSld>
  <p:clrMapOvr>
    <a:masterClrMapping/>
  </p:clrMapOvr>
</p:sld>
</file>

<file path=ppt/theme/theme1.xml><?xml version="1.0" encoding="utf-8"?>
<a:theme xmlns:a="http://schemas.openxmlformats.org/drawingml/2006/main" name="Tema do Offic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F21D10-BD83-491A-AAA6-945C2DB1E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EC1AB0-9704-404D-B6D3-819D938AC55B}">
  <ds:schemaRefs>
    <ds:schemaRef ds:uri="http://purl.org/dc/elements/1.1/"/>
    <ds:schemaRef ds:uri="http://purl.org/dc/terms/"/>
    <ds:schemaRef ds:uri="http://www.w3.org/XML/1998/namespace"/>
    <ds:schemaRef ds:uri="16c05727-aa75-4e4a-9b5f-8a80a116589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1D20B6E4-879E-4E6C-BDE7-261540CD37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2009</TotalTime>
  <Words>2653</Words>
  <Application>Microsoft Office PowerPoint</Application>
  <PresentationFormat>Widescreen</PresentationFormat>
  <Paragraphs>203</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Fira Sans Medium</vt:lpstr>
      <vt:lpstr>Roboto</vt:lpstr>
      <vt:lpstr>verdana</vt:lpstr>
      <vt:lpstr>Wingdings</vt:lpstr>
      <vt:lpstr>Tema do Office</vt:lpstr>
      <vt:lpstr>Annual General Meeting Report</vt:lpstr>
      <vt:lpstr>Chair’s introduction</vt:lpstr>
      <vt:lpstr>Chair’s introduction</vt:lpstr>
      <vt:lpstr>Chair’s introduction</vt:lpstr>
      <vt:lpstr>Our team</vt:lpstr>
      <vt:lpstr>Branch activity reports</vt:lpstr>
      <vt:lpstr>Professional Development:  The Backbone of the Profession</vt:lpstr>
      <vt:lpstr>National Conference 2022</vt:lpstr>
      <vt:lpstr>PowerPoint Presentation</vt:lpstr>
      <vt:lpstr>PowerPoint Presentation</vt:lpstr>
      <vt:lpstr>PowerPoint Presentation</vt:lpstr>
      <vt:lpstr>PowerPoint Presentation</vt:lpstr>
      <vt:lpstr>Brisbane Social Breakfast </vt:lpstr>
      <vt:lpstr>Sunshine Coast Social Lunch</vt:lpstr>
      <vt:lpstr>Membership Package</vt:lpstr>
      <vt:lpstr>Membership Summary 2023</vt:lpstr>
      <vt:lpstr>PowerPoint Presentation</vt:lpstr>
      <vt:lpstr>PowerPoint Presentation</vt:lpstr>
      <vt:lpstr>PowerPoint Presentation</vt:lpstr>
      <vt:lpstr>What is True?</vt:lpstr>
      <vt:lpstr>Student  Excellence  Awards</vt:lpstr>
      <vt:lpstr>Nominations </vt:lpstr>
      <vt:lpstr>Why not be part of something great?</vt:lpstr>
      <vt:lpstr>Why join the committee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General Meeting Report</dc:title>
  <dc:creator>Sam Berner</dc:creator>
  <cp:lastModifiedBy>Carina Mackenzie</cp:lastModifiedBy>
  <cp:revision>104</cp:revision>
  <dcterms:created xsi:type="dcterms:W3CDTF">2021-07-21T15:08:11Z</dcterms:created>
  <dcterms:modified xsi:type="dcterms:W3CDTF">2023-08-17T03:25:45Z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